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9" r:id="rId3"/>
    <p:sldId id="257" r:id="rId4"/>
    <p:sldId id="258" r:id="rId5"/>
    <p:sldId id="260" r:id="rId6"/>
    <p:sldId id="263" r:id="rId7"/>
    <p:sldId id="267" r:id="rId8"/>
    <p:sldId id="266" r:id="rId9"/>
    <p:sldId id="262" r:id="rId10"/>
    <p:sldId id="264" r:id="rId11"/>
    <p:sldId id="265" r:id="rId12"/>
    <p:sldId id="271" r:id="rId13"/>
    <p:sldId id="270"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p:restoredTop sz="94674"/>
  </p:normalViewPr>
  <p:slideViewPr>
    <p:cSldViewPr snapToGrid="0">
      <p:cViewPr varScale="1">
        <p:scale>
          <a:sx n="101" d="100"/>
          <a:sy n="101" d="100"/>
        </p:scale>
        <p:origin x="-677"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AB6C46-EB9A-5B4B-AB03-3209CBAE5BA4}" type="datetimeFigureOut">
              <a:rPr lang="en-US" smtClean="0"/>
              <a:pPr/>
              <a:t>8/22/2023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175867-732F-D94E-B5CD-0CBB71888291}" type="slidenum">
              <a:rPr lang="en-US" smtClean="0"/>
              <a:pPr/>
              <a:t>‹#›</a:t>
            </a:fld>
            <a:endParaRPr lang="en-US"/>
          </a:p>
        </p:txBody>
      </p:sp>
    </p:spTree>
    <p:extLst>
      <p:ext uri="{BB962C8B-B14F-4D97-AF65-F5344CB8AC3E}">
        <p14:creationId xmlns:p14="http://schemas.microsoft.com/office/powerpoint/2010/main" xmlns="" val="200419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75867-732F-D94E-B5CD-0CBB71888291}" type="slidenum">
              <a:rPr lang="en-US" smtClean="0"/>
              <a:pPr/>
              <a:t>4</a:t>
            </a:fld>
            <a:endParaRPr lang="en-US"/>
          </a:p>
        </p:txBody>
      </p:sp>
    </p:spTree>
    <p:extLst>
      <p:ext uri="{BB962C8B-B14F-4D97-AF65-F5344CB8AC3E}">
        <p14:creationId xmlns:p14="http://schemas.microsoft.com/office/powerpoint/2010/main" xmlns="" val="195431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8B3BD-BE60-7AFD-FA9F-511091204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868D08-765C-EA5F-9F4F-8CB9E3CDD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2DC1C23-FD39-37E8-69DF-2EF922A01B29}"/>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5" name="Footer Placeholder 4">
            <a:extLst>
              <a:ext uri="{FF2B5EF4-FFF2-40B4-BE49-F238E27FC236}">
                <a16:creationId xmlns:a16="http://schemas.microsoft.com/office/drawing/2014/main" xmlns="" id="{B40A238E-1C0C-8617-0309-ED2CB0E84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871750-5B67-4675-9BA9-8E6CAC38DFB2}"/>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195660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1E050-3688-B880-4C73-C938968CB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C750CC-0FC0-CCD3-B4A4-59F7B3276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2F1023-A41A-691C-242E-4802F51758DB}"/>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5" name="Footer Placeholder 4">
            <a:extLst>
              <a:ext uri="{FF2B5EF4-FFF2-40B4-BE49-F238E27FC236}">
                <a16:creationId xmlns:a16="http://schemas.microsoft.com/office/drawing/2014/main" xmlns="" id="{53629B26-39D6-D136-5A19-295498A40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B9BD32-E0B8-1EAA-53EE-8C699B1F7753}"/>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354473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696F9F-F770-9EC7-5253-F47F81C79A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B3EE866-AC96-2799-C271-BA08FE4DBB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F16A61-DC25-9402-8D9E-89B27DAAC758}"/>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5" name="Footer Placeholder 4">
            <a:extLst>
              <a:ext uri="{FF2B5EF4-FFF2-40B4-BE49-F238E27FC236}">
                <a16:creationId xmlns:a16="http://schemas.microsoft.com/office/drawing/2014/main" xmlns="" id="{465EB7E5-2D12-86A8-8CA7-AE8C7CB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D866DE-36FF-D52F-C499-3E093EA4FCCB}"/>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2519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03C01-2DF9-5E12-869D-6310261DF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72660A-6506-24E3-65B0-65E2BA427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1E7A6-7814-D220-3FF6-1B8685EE3BDD}"/>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5" name="Footer Placeholder 4">
            <a:extLst>
              <a:ext uri="{FF2B5EF4-FFF2-40B4-BE49-F238E27FC236}">
                <a16:creationId xmlns:a16="http://schemas.microsoft.com/office/drawing/2014/main" xmlns="" id="{25CAD074-ED0A-0B10-0B96-71D93C371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D4C2A9-CF8A-B3D2-2ED3-FCF1AE7CB08F}"/>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230656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D24FF-30D2-1996-FA0F-F6CB1780F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E60ADC5-E0A8-0F82-4533-0FF7BAF85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CC7D019-5356-F6A1-DEAB-4698982B77EB}"/>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5" name="Footer Placeholder 4">
            <a:extLst>
              <a:ext uri="{FF2B5EF4-FFF2-40B4-BE49-F238E27FC236}">
                <a16:creationId xmlns:a16="http://schemas.microsoft.com/office/drawing/2014/main" xmlns="" id="{C58495ED-5485-2BD9-B358-19112DF5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379235-BAD8-B70B-25DD-70ECA239DF57}"/>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13279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4A4C1-BF47-75C1-F25E-49C96E035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15E172-37F1-17C2-1F0B-6DD3E4EDB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E0397F3-8334-4590-93EC-D2E0BF2C9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A5EFB5-CB75-4CD3-6DAE-927F8B240A30}"/>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6" name="Footer Placeholder 5">
            <a:extLst>
              <a:ext uri="{FF2B5EF4-FFF2-40B4-BE49-F238E27FC236}">
                <a16:creationId xmlns:a16="http://schemas.microsoft.com/office/drawing/2014/main" xmlns="" id="{0C6078BF-614F-6C80-F994-C9D49C760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68C20D-F87A-F8A7-0EB2-AC4131B0E8BF}"/>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14562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BBD04-EF1C-6A41-4334-0244957DF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DABB06-639A-A0CB-0293-1B0C0E161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5D4F7C-1676-E82A-1D64-8FA20C03B2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E5AAFDD-87E6-0F23-B208-D699B6E7C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8686E81-0694-D236-7E05-1A839BE0FE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DA66AB-1831-9D24-75E3-DC34BEBA70B6}"/>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8" name="Footer Placeholder 7">
            <a:extLst>
              <a:ext uri="{FF2B5EF4-FFF2-40B4-BE49-F238E27FC236}">
                <a16:creationId xmlns:a16="http://schemas.microsoft.com/office/drawing/2014/main" xmlns="" id="{5551BAEE-4381-71E8-E707-4C2F598FC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BB2A65B-3A1C-AB3D-5694-D249EBB4D95B}"/>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69353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84587-74CB-C43E-FF38-9CC96CD959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5A79E4A-CA7D-CE41-D85F-E6D2B9D66186}"/>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4" name="Footer Placeholder 3">
            <a:extLst>
              <a:ext uri="{FF2B5EF4-FFF2-40B4-BE49-F238E27FC236}">
                <a16:creationId xmlns:a16="http://schemas.microsoft.com/office/drawing/2014/main" xmlns="" id="{F9B9D70F-F02E-F4CC-016D-F52B968C9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1E7881-40A0-7717-C347-ADB79E3F8C8D}"/>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262437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F2E522-D0C4-F918-615E-234A8DFBEEB0}"/>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3" name="Footer Placeholder 2">
            <a:extLst>
              <a:ext uri="{FF2B5EF4-FFF2-40B4-BE49-F238E27FC236}">
                <a16:creationId xmlns:a16="http://schemas.microsoft.com/office/drawing/2014/main" xmlns="" id="{F399D6EF-C648-1277-B11F-C442DABE35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A2ED77-BA30-482E-916A-5A2ADB6DC1A1}"/>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413317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2D651-5727-0439-BB92-9CFB5FF4E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47473C-D712-8801-7077-8AF609616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9F56853-05C6-748D-9927-340CFC3EC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401CD-B93A-1FCD-B965-B74900AB68E2}"/>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6" name="Footer Placeholder 5">
            <a:extLst>
              <a:ext uri="{FF2B5EF4-FFF2-40B4-BE49-F238E27FC236}">
                <a16:creationId xmlns:a16="http://schemas.microsoft.com/office/drawing/2014/main" xmlns="" id="{0F41BF36-1F9F-2552-FE4D-66F20E3AC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D98B6A-30E1-AC79-3B28-76606AF69703}"/>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428726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AE453-3B3A-4A26-3C51-9A3639753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00556A9-6D23-D38F-96D6-9A2F11D8E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7D11B53-3B71-66C4-51D6-0E58CBB6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5AF078-52B6-7309-38AD-523E07230AD5}"/>
              </a:ext>
            </a:extLst>
          </p:cNvPr>
          <p:cNvSpPr>
            <a:spLocks noGrp="1"/>
          </p:cNvSpPr>
          <p:nvPr>
            <p:ph type="dt" sz="half" idx="10"/>
          </p:nvPr>
        </p:nvSpPr>
        <p:spPr/>
        <p:txBody>
          <a:bodyPr/>
          <a:lstStyle/>
          <a:p>
            <a:fld id="{12C39AE9-62F3-434F-9B75-D1602DC0CB61}" type="datetimeFigureOut">
              <a:rPr lang="en-US" smtClean="0"/>
              <a:pPr/>
              <a:t>8/22/2023</a:t>
            </a:fld>
            <a:endParaRPr lang="en-US"/>
          </a:p>
        </p:txBody>
      </p:sp>
      <p:sp>
        <p:nvSpPr>
          <p:cNvPr id="6" name="Footer Placeholder 5">
            <a:extLst>
              <a:ext uri="{FF2B5EF4-FFF2-40B4-BE49-F238E27FC236}">
                <a16:creationId xmlns:a16="http://schemas.microsoft.com/office/drawing/2014/main" xmlns="" id="{0AA54722-C826-5E8A-0CFC-1599A3C0A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E1F60-FED1-00D1-4BFF-FE578C7365AA}"/>
              </a:ext>
            </a:extLst>
          </p:cNvPr>
          <p:cNvSpPr>
            <a:spLocks noGrp="1"/>
          </p:cNvSpPr>
          <p:nvPr>
            <p:ph type="sldNum" sz="quarter" idx="12"/>
          </p:nvPr>
        </p:nvSpPr>
        <p:spPr/>
        <p:txBody>
          <a:body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363790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2C3948F-E395-2196-E519-50ABC9D28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2A6FC7E-7883-B333-1AD2-2669E5EE1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CF00F0-8D1E-816A-4323-C272A8B93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9AE9-62F3-434F-9B75-D1602DC0CB61}" type="datetimeFigureOut">
              <a:rPr lang="en-US" smtClean="0"/>
              <a:pPr/>
              <a:t>8/22/2023</a:t>
            </a:fld>
            <a:endParaRPr lang="en-US"/>
          </a:p>
        </p:txBody>
      </p:sp>
      <p:sp>
        <p:nvSpPr>
          <p:cNvPr id="5" name="Footer Placeholder 4">
            <a:extLst>
              <a:ext uri="{FF2B5EF4-FFF2-40B4-BE49-F238E27FC236}">
                <a16:creationId xmlns:a16="http://schemas.microsoft.com/office/drawing/2014/main" xmlns="" id="{3907B3A7-34DD-E807-8624-A1B00267F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3D43F39-42C6-D4E4-3D47-478991834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749ED-C3CE-7B4F-A43B-7306448447F7}" type="slidenum">
              <a:rPr lang="en-US" smtClean="0"/>
              <a:pPr/>
              <a:t>‹#›</a:t>
            </a:fld>
            <a:endParaRPr lang="en-US"/>
          </a:p>
        </p:txBody>
      </p:sp>
    </p:spTree>
    <p:extLst>
      <p:ext uri="{BB962C8B-B14F-4D97-AF65-F5344CB8AC3E}">
        <p14:creationId xmlns:p14="http://schemas.microsoft.com/office/powerpoint/2010/main" xmlns="" val="220597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eather.gov/" TargetMode="External"/><Relationship Id="rId2" Type="http://schemas.openxmlformats.org/officeDocument/2006/relationships/hyperlink" Target="http://www.airnow.gov/" TargetMode="External"/><Relationship Id="rId1" Type="http://schemas.openxmlformats.org/officeDocument/2006/relationships/slideLayout" Target="../slideLayouts/slideLayout2.xml"/><Relationship Id="rId5" Type="http://schemas.openxmlformats.org/officeDocument/2006/relationships/hyperlink" Target="http://www.purpleair.com/" TargetMode="External"/><Relationship Id="rId4" Type="http://schemas.openxmlformats.org/officeDocument/2006/relationships/hyperlink" Target="http://www.pscleanai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ire.airnow.gov/?lat=48.01497&amp;lng=-122.06402&amp;zoom=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eather.org/"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www.wpc.ncep.noaa.gov/html/heatindex.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ather.gov/safety/cold-wind-chill-chart"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www.nws.noaa.gov/om/winter/windchill.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0E379-C481-C130-0F69-462107EADD22}"/>
              </a:ext>
            </a:extLst>
          </p:cNvPr>
          <p:cNvSpPr>
            <a:spLocks noGrp="1"/>
          </p:cNvSpPr>
          <p:nvPr>
            <p:ph type="ctrTitle"/>
          </p:nvPr>
        </p:nvSpPr>
        <p:spPr>
          <a:xfrm>
            <a:off x="1524000" y="4098873"/>
            <a:ext cx="9144000" cy="995415"/>
          </a:xfrm>
        </p:spPr>
        <p:txBody>
          <a:bodyPr>
            <a:normAutofit fontScale="90000"/>
          </a:bodyPr>
          <a:lstStyle/>
          <a:p>
            <a:r>
              <a:rPr lang="en-US" dirty="0"/>
              <a:t>Weather Policies for Games</a:t>
            </a:r>
            <a:br>
              <a:rPr lang="en-US" dirty="0"/>
            </a:br>
            <a:r>
              <a:rPr lang="en-US" dirty="0"/>
              <a:t>Air Quality, Heat, </a:t>
            </a:r>
            <a:r>
              <a:rPr lang="en-US" dirty="0" smtClean="0"/>
              <a:t>Cold &amp; Lightning</a:t>
            </a:r>
            <a:endParaRPr lang="en-US" dirty="0"/>
          </a:p>
        </p:txBody>
      </p:sp>
      <p:sp>
        <p:nvSpPr>
          <p:cNvPr id="3" name="TextBox 2">
            <a:extLst>
              <a:ext uri="{FF2B5EF4-FFF2-40B4-BE49-F238E27FC236}">
                <a16:creationId xmlns:a16="http://schemas.microsoft.com/office/drawing/2014/main" xmlns="" id="{27D67A7A-98C6-4CB4-76E7-04CB5EAE6305}"/>
              </a:ext>
            </a:extLst>
          </p:cNvPr>
          <p:cNvSpPr txBox="1"/>
          <p:nvPr/>
        </p:nvSpPr>
        <p:spPr>
          <a:xfrm>
            <a:off x="4957671" y="309278"/>
            <a:ext cx="2019720" cy="923330"/>
          </a:xfrm>
          <a:prstGeom prst="rect">
            <a:avLst/>
          </a:prstGeom>
          <a:noFill/>
        </p:spPr>
        <p:txBody>
          <a:bodyPr wrap="none" rtlCol="0">
            <a:spAutoFit/>
          </a:bodyPr>
          <a:lstStyle/>
          <a:p>
            <a:r>
              <a:rPr lang="en-US" sz="5400" dirty="0">
                <a:latin typeface="+mj-lt"/>
              </a:rPr>
              <a:t>NCYSA</a:t>
            </a:r>
          </a:p>
        </p:txBody>
      </p:sp>
      <p:pic>
        <p:nvPicPr>
          <p:cNvPr id="4" name="Picture 2" descr="MCSL00696_0000[1]"/>
          <p:cNvPicPr>
            <a:picLocks noChangeAspect="1" noChangeArrowheads="1"/>
          </p:cNvPicPr>
          <p:nvPr/>
        </p:nvPicPr>
        <p:blipFill>
          <a:blip r:embed="rId2" cstate="print"/>
          <a:srcRect/>
          <a:stretch>
            <a:fillRect/>
          </a:stretch>
        </p:blipFill>
        <p:spPr bwMode="auto">
          <a:xfrm>
            <a:off x="2707999" y="1085995"/>
            <a:ext cx="681037" cy="685800"/>
          </a:xfrm>
          <a:prstGeom prst="rect">
            <a:avLst/>
          </a:prstGeom>
          <a:noFill/>
          <a:ln w="9525" algn="in">
            <a:noFill/>
            <a:miter lim="800000"/>
            <a:headEnd/>
            <a:tailEnd/>
          </a:ln>
          <a:effectLst/>
        </p:spPr>
      </p:pic>
      <p:sp>
        <p:nvSpPr>
          <p:cNvPr id="5" name="Text Box 3"/>
          <p:cNvSpPr txBox="1">
            <a:spLocks noChangeArrowheads="1"/>
          </p:cNvSpPr>
          <p:nvPr/>
        </p:nvSpPr>
        <p:spPr bwMode="auto">
          <a:xfrm>
            <a:off x="3637448" y="1515183"/>
            <a:ext cx="5105400" cy="76200"/>
          </a:xfrm>
          <a:prstGeom prst="rect">
            <a:avLst/>
          </a:prstGeom>
          <a:noFill/>
          <a:ln w="38100" cmpd="dbl">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705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416A2-3A0B-B682-6475-94511C03A1EB}"/>
              </a:ext>
            </a:extLst>
          </p:cNvPr>
          <p:cNvSpPr>
            <a:spLocks noGrp="1"/>
          </p:cNvSpPr>
          <p:nvPr>
            <p:ph type="title"/>
          </p:nvPr>
        </p:nvSpPr>
        <p:spPr>
          <a:xfrm>
            <a:off x="0" y="18255"/>
            <a:ext cx="10515600" cy="853283"/>
          </a:xfrm>
        </p:spPr>
        <p:txBody>
          <a:bodyPr>
            <a:normAutofit/>
          </a:bodyPr>
          <a:lstStyle/>
          <a:p>
            <a:r>
              <a:rPr lang="en-US" sz="2400" dirty="0"/>
              <a:t>Prevention of Cold Injury</a:t>
            </a:r>
          </a:p>
        </p:txBody>
      </p:sp>
      <p:sp>
        <p:nvSpPr>
          <p:cNvPr id="3" name="Content Placeholder 2">
            <a:extLst>
              <a:ext uri="{FF2B5EF4-FFF2-40B4-BE49-F238E27FC236}">
                <a16:creationId xmlns:a16="http://schemas.microsoft.com/office/drawing/2014/main" xmlns="" id="{80AEAEF2-722C-3902-9092-9ABD473FDCB0}"/>
              </a:ext>
            </a:extLst>
          </p:cNvPr>
          <p:cNvSpPr>
            <a:spLocks noGrp="1"/>
          </p:cNvSpPr>
          <p:nvPr>
            <p:ph idx="1"/>
          </p:nvPr>
        </p:nvSpPr>
        <p:spPr>
          <a:xfrm>
            <a:off x="203331" y="788293"/>
            <a:ext cx="11210925" cy="5434013"/>
          </a:xfrm>
        </p:spPr>
        <p:txBody>
          <a:bodyPr>
            <a:noAutofit/>
          </a:bodyPr>
          <a:lstStyle/>
          <a:p>
            <a:pPr marL="514350" indent="-514350">
              <a:buAutoNum type="arabicParenR"/>
            </a:pPr>
            <a:r>
              <a:rPr lang="en-US" sz="1600" b="0" i="0" u="none" strike="noStrike" dirty="0">
                <a:solidFill>
                  <a:srgbClr val="5F5B61"/>
                </a:solidFill>
                <a:effectLst/>
              </a:rPr>
              <a:t>Risk and Event Management </a:t>
            </a:r>
            <a:r>
              <a:rPr lang="en-US" sz="1600" dirty="0"/>
              <a:t/>
            </a:r>
            <a:br>
              <a:rPr lang="en-US" sz="1600" dirty="0"/>
            </a:br>
            <a:r>
              <a:rPr lang="en-US" sz="1600" b="0" i="0" u="none" strike="noStrike" dirty="0">
                <a:solidFill>
                  <a:srgbClr val="5F5B61"/>
                </a:solidFill>
                <a:effectLst/>
              </a:rPr>
              <a:t>a. Assess environmental heat loss risk: temperature, wind, rain, solar load, immersion, altitude. Be alert to changes in these factors. Athletes can then be advised to modify clothing or seek shelter. And event managers can consider shortening, moving or cancelling an event. Wind chill temperature index (WCT) integrates temperature and wind to estimate cooling power. The WCT predicts the risk of frostbite to exposed facial skin in a person moving at walking speed. The wind effect of the athlete moving at higher speed (run, ski, bike, skate) is not considered in calculating WCT. The risk of frostbite in the extremities is not predicted by WCT. </a:t>
            </a:r>
            <a:r>
              <a:rPr lang="en-US" sz="1600" dirty="0"/>
              <a:t/>
            </a:r>
            <a:br>
              <a:rPr lang="en-US" sz="1600" dirty="0"/>
            </a:br>
            <a:r>
              <a:rPr lang="en-US" sz="1600" b="0" i="0" u="none" strike="noStrike" dirty="0">
                <a:solidFill>
                  <a:srgbClr val="5F5B61"/>
                </a:solidFill>
                <a:effectLst/>
              </a:rPr>
              <a:t>b. Assess athletes’ risk factors: exercise demands, fitness, fatigue, health, body fat, hydration and nutritional status. </a:t>
            </a:r>
            <a:r>
              <a:rPr lang="en-US" sz="1600" dirty="0"/>
              <a:t/>
            </a:r>
            <a:br>
              <a:rPr lang="en-US" sz="1600" dirty="0"/>
            </a:br>
            <a:r>
              <a:rPr lang="en-US" sz="1600" b="0" i="0" u="none" strike="noStrike" dirty="0">
                <a:solidFill>
                  <a:srgbClr val="5F5B61"/>
                </a:solidFill>
                <a:effectLst/>
              </a:rPr>
              <a:t>c. Prepare appropriately: adequate training, clothing, water and food; scheduled clothing changes; provision of shelter and re-warming; planned monitoring of weather conditions and of athlete tolerance of the cold; and action plans to care for athletes, staff and spectators who are having difficulty staying warm.</a:t>
            </a:r>
            <a:r>
              <a:rPr lang="en-US" sz="1600" dirty="0"/>
              <a:t/>
            </a:r>
            <a:br>
              <a:rPr lang="en-US" sz="1600" dirty="0"/>
            </a:br>
            <a:endParaRPr lang="en-US" sz="1600" dirty="0"/>
          </a:p>
          <a:p>
            <a:pPr marL="514350" indent="-514350">
              <a:buAutoNum type="arabicParenR"/>
            </a:pPr>
            <a:r>
              <a:rPr lang="en-US" sz="1600" b="0" i="0" u="none" strike="noStrike" dirty="0">
                <a:solidFill>
                  <a:srgbClr val="5F5B61"/>
                </a:solidFill>
                <a:effectLst/>
              </a:rPr>
              <a:t>Clothing: Exercise intensity and ambient temperature determine clothing (insulation) requirements during exercise. Hats are useful, as up to 50 percent of heat loss at rest is from the head. Layering is dressing with an inner layer that wicks perspiration to the outer layers for evaporation, a middle insulating layer that allows moisture transfer, and an outer layer, worn when necessary, to repel wind and rain but capable of transfer of perspiration to the air. Layering allows adjustment in insulation to prevent overheating and sweating, while remaining dry in wet conditions. Glove liners provide wicking and insulation for the hands. Mittens provide significantly more insulation than gloves. Clothing that constricts fingers or toes predisposes to peripheral cold injury. Wet clothing should be removed quickly and replaced, including socks and gloves.</a:t>
            </a:r>
            <a:r>
              <a:rPr lang="en-US" sz="1600" dirty="0"/>
              <a:t/>
            </a:r>
            <a:br>
              <a:rPr lang="en-US" sz="1600" dirty="0"/>
            </a:br>
            <a:endParaRPr lang="en-US" sz="1600" dirty="0"/>
          </a:p>
          <a:p>
            <a:pPr marL="514350" indent="-514350">
              <a:buAutoNum type="arabicParenR"/>
            </a:pPr>
            <a:r>
              <a:rPr lang="en-US" sz="1600" b="0" i="0" u="none" strike="noStrike" dirty="0">
                <a:solidFill>
                  <a:srgbClr val="5F5B61"/>
                </a:solidFill>
                <a:effectLst/>
              </a:rPr>
              <a:t>Food and Fluid Intake: Exercise in cold environments increases energy expenditure and fluid loss. Insufficient carbohydrate reserves to maintain core temperature risks cold injury. Dehydration affects neither shivering nor vasoconstriction, but significant loss in circulating volume decreases perfusion. In cold as well as other temperatures, carbohydrate availability and dehydration are limiting factors in performance. Athletes can sustain exercise in cold by ingesting 6-12 percent carbohydrate beverages. Carbohydrate-rich foods are appropriate for prolonged exercise in the cold.</a:t>
            </a:r>
            <a:endParaRPr lang="en-US" sz="1600" dirty="0"/>
          </a:p>
        </p:txBody>
      </p:sp>
    </p:spTree>
    <p:extLst>
      <p:ext uri="{BB962C8B-B14F-4D97-AF65-F5344CB8AC3E}">
        <p14:creationId xmlns:p14="http://schemas.microsoft.com/office/powerpoint/2010/main" xmlns="" val="158531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C2D3A-7926-C75E-4CF4-DD62092BA10E}"/>
              </a:ext>
            </a:extLst>
          </p:cNvPr>
          <p:cNvSpPr>
            <a:spLocks noGrp="1"/>
          </p:cNvSpPr>
          <p:nvPr>
            <p:ph type="title"/>
          </p:nvPr>
        </p:nvSpPr>
        <p:spPr/>
        <p:txBody>
          <a:bodyPr/>
          <a:lstStyle/>
          <a:p>
            <a:r>
              <a:rPr lang="en-US" dirty="0" smtClean="0"/>
              <a:t>Lightning</a:t>
            </a:r>
            <a:endParaRPr lang="en-US" dirty="0"/>
          </a:p>
        </p:txBody>
      </p:sp>
      <p:sp>
        <p:nvSpPr>
          <p:cNvPr id="3" name="Content Placeholder 2">
            <a:extLst>
              <a:ext uri="{FF2B5EF4-FFF2-40B4-BE49-F238E27FC236}">
                <a16:creationId xmlns:a16="http://schemas.microsoft.com/office/drawing/2014/main" xmlns="" id="{50119E29-F010-BF58-1099-B7B2A5BE0D0A}"/>
              </a:ext>
            </a:extLst>
          </p:cNvPr>
          <p:cNvSpPr>
            <a:spLocks noGrp="1"/>
          </p:cNvSpPr>
          <p:nvPr>
            <p:ph idx="1"/>
          </p:nvPr>
        </p:nvSpPr>
        <p:spPr>
          <a:xfrm>
            <a:off x="838200" y="1450948"/>
            <a:ext cx="10515600" cy="5025421"/>
          </a:xfrm>
        </p:spPr>
        <p:txBody>
          <a:bodyPr>
            <a:normAutofit fontScale="92500" lnSpcReduction="10000"/>
          </a:bodyPr>
          <a:lstStyle/>
          <a:p>
            <a:r>
              <a:rPr lang="en-US" sz="1700" dirty="0" smtClean="0">
                <a:latin typeface="Calibri" panose="020F0502020204030204" pitchFamily="34" charset="0"/>
              </a:rPr>
              <a:t>Apply the 30-30 rule</a:t>
            </a:r>
          </a:p>
          <a:p>
            <a:pPr lvl="1"/>
            <a:r>
              <a:rPr lang="en-US" sz="1700" dirty="0" smtClean="0">
                <a:latin typeface="Calibri" panose="020F0502020204030204" pitchFamily="34" charset="0"/>
              </a:rPr>
              <a:t>When you see lightning, count the time until you hear thunder. If this time is 30 seconds or less, seek proper shelter. If you can't see the lightning, just hearing the thunder is a good back-up rule. Wait 30 minutes or more after hearing the last thunder before leaving shelter. </a:t>
            </a:r>
          </a:p>
          <a:p>
            <a:pPr lvl="1"/>
            <a:r>
              <a:rPr lang="en-US" sz="1700" dirty="0" smtClean="0">
                <a:latin typeface="Calibri" panose="020F0502020204030204" pitchFamily="34" charset="0"/>
              </a:rPr>
              <a:t>Know and heed warning systems and community rules</a:t>
            </a:r>
          </a:p>
          <a:p>
            <a:pPr lvl="1"/>
            <a:r>
              <a:rPr lang="en-US" sz="1700" dirty="0" smtClean="0">
                <a:latin typeface="Calibri" panose="020F0502020204030204" pitchFamily="34" charset="0"/>
              </a:rPr>
              <a:t>Many communities or park systems have lightning detection and warning systems. Use this information and obey the rules established by the community or park system.</a:t>
            </a:r>
          </a:p>
          <a:p>
            <a:pPr lvl="1"/>
            <a:r>
              <a:rPr lang="en-US" sz="1700" dirty="0" smtClean="0">
                <a:latin typeface="Calibri" panose="020F0502020204030204" pitchFamily="34" charset="0"/>
              </a:rPr>
              <a:t> Know and apply the rules or procedures established by the competition authority</a:t>
            </a:r>
          </a:p>
          <a:p>
            <a:pPr lvl="1"/>
            <a:r>
              <a:rPr lang="en-US" sz="1700" dirty="0" smtClean="0">
                <a:latin typeface="Calibri" panose="020F0502020204030204" pitchFamily="34" charset="0"/>
              </a:rPr>
              <a:t>Minimize the risk of being struck</a:t>
            </a:r>
          </a:p>
          <a:p>
            <a:pPr lvl="1"/>
            <a:r>
              <a:rPr lang="en-US" sz="1700" dirty="0" smtClean="0">
                <a:latin typeface="Calibri" panose="020F0502020204030204" pitchFamily="34" charset="0"/>
              </a:rPr>
              <a:t>Protect the safety of all participants by stopping game activities quickly, so that participants and spectators may retire to a safer place before the lightning threat becomes significant. Remember, if you can hear the thunder, you are within reach of lightning. </a:t>
            </a:r>
            <a:endParaRPr lang="en-US" sz="1700" dirty="0" smtClean="0"/>
          </a:p>
          <a:p>
            <a:r>
              <a:rPr lang="en-US" sz="1700" dirty="0" smtClean="0">
                <a:latin typeface="Calibri" panose="020F0502020204030204" pitchFamily="34" charset="0"/>
              </a:rPr>
              <a:t>Seeking proper shelter</a:t>
            </a:r>
          </a:p>
          <a:p>
            <a:pPr lvl="1"/>
            <a:r>
              <a:rPr lang="en-US" sz="1700" dirty="0" smtClean="0">
                <a:latin typeface="Calibri" panose="020F0502020204030204" pitchFamily="34" charset="0"/>
              </a:rPr>
              <a:t>No place outside is safe near thunderstorms</a:t>
            </a:r>
          </a:p>
          <a:p>
            <a:pPr lvl="1"/>
            <a:r>
              <a:rPr lang="en-US" sz="1700" dirty="0" smtClean="0">
                <a:latin typeface="Calibri" panose="020F0502020204030204" pitchFamily="34" charset="0"/>
              </a:rPr>
              <a:t>The best shelter is a large, fully enclosed, substantially constructed building. A vehicle with a solid metal roof and metal sides is a reasonable second choice. </a:t>
            </a:r>
            <a:endParaRPr lang="en-US" sz="1700" dirty="0" smtClean="0"/>
          </a:p>
          <a:p>
            <a:pPr lvl="1"/>
            <a:r>
              <a:rPr lang="en-US" sz="1700" dirty="0" smtClean="0">
                <a:latin typeface="Calibri" panose="020F0502020204030204" pitchFamily="34" charset="0"/>
              </a:rPr>
              <a:t>If there is no proper shelter, avoid the most dangerous locations: </a:t>
            </a:r>
          </a:p>
          <a:p>
            <a:pPr lvl="2"/>
            <a:r>
              <a:rPr lang="en-US" sz="1700" dirty="0" smtClean="0">
                <a:latin typeface="Calibri" panose="020F0502020204030204" pitchFamily="34" charset="0"/>
              </a:rPr>
              <a:t>Higher elevations; wide open areas, including fields; tall isolated objects, such as trees, poles, or light posts; unprotected open buildings; rain shelters; bus stops; metal fences and metal bleachers. </a:t>
            </a:r>
            <a:endParaRPr lang="en-US" sz="1700" dirty="0" smtClean="0"/>
          </a:p>
          <a:p>
            <a:pPr lvl="2"/>
            <a:r>
              <a:rPr lang="en-US" sz="1700" dirty="0" smtClean="0">
                <a:latin typeface="Calibri" panose="020F0502020204030204" pitchFamily="34" charset="0"/>
              </a:rPr>
              <a:t>If you cannot avoid these locations, crouch down on the balls of your feet, with your head tucked into your chest and your hands over your ears</a:t>
            </a:r>
          </a:p>
          <a:p>
            <a:pPr lvl="2"/>
            <a:endParaRPr lang="en-US" sz="1600" dirty="0">
              <a:latin typeface="Calibri" panose="020F0502020204030204" pitchFamily="34" charset="0"/>
            </a:endParaRPr>
          </a:p>
        </p:txBody>
      </p:sp>
    </p:spTree>
    <p:extLst>
      <p:ext uri="{BB962C8B-B14F-4D97-AF65-F5344CB8AC3E}">
        <p14:creationId xmlns:p14="http://schemas.microsoft.com/office/powerpoint/2010/main" xmlns="" val="72071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080" y="158698"/>
            <a:ext cx="11116384" cy="6438585"/>
          </a:xfrm>
        </p:spPr>
        <p:txBody>
          <a:bodyPr>
            <a:normAutofit/>
          </a:bodyPr>
          <a:lstStyle/>
          <a:p>
            <a:endParaRPr lang="en-US" dirty="0" smtClean="0">
              <a:latin typeface="Calibri" panose="020F0502020204030204" pitchFamily="34" charset="0"/>
            </a:endParaRPr>
          </a:p>
          <a:p>
            <a:r>
              <a:rPr lang="en-US" sz="1600" dirty="0" smtClean="0"/>
              <a:t>If someone is hit, remember that all deaths from lightning result from cardiac arrest and stopped breathing CPR and mouth-to-mouth resuscitation, respectively, are the recommended first aid. </a:t>
            </a:r>
          </a:p>
          <a:p>
            <a:pPr>
              <a:buNone/>
            </a:pPr>
            <a:endParaRPr lang="en-US" sz="1900" dirty="0" smtClean="0"/>
          </a:p>
          <a:p>
            <a:pPr marL="0" marR="0" algn="just">
              <a:spcBef>
                <a:spcPts val="0"/>
              </a:spcBef>
              <a:spcAft>
                <a:spcPts val="0"/>
              </a:spcAft>
            </a:pPr>
            <a:r>
              <a:rPr lang="en-US" sz="1600" dirty="0" smtClean="0"/>
              <a:t>Coaches, Referees and/or Parents should become involved in such assistance only if they have proper   training.      </a:t>
            </a:r>
            <a:r>
              <a:rPr lang="en-US" sz="1600" dirty="0" smtClean="0">
                <a:ea typeface="Calibri" panose="020F0502020204030204" pitchFamily="34" charset="0"/>
                <a:cs typeface="Calibri" panose="020F0502020204030204" pitchFamily="34" charset="0"/>
              </a:rPr>
              <a:t>Remain calm. A calm official will often be able to prevent panic by young players</a:t>
            </a:r>
            <a:r>
              <a:rPr lang="en-US" sz="1600" dirty="0" smtClean="0">
                <a:ea typeface="Times New Roman" panose="02020603050405020304" pitchFamily="18" charset="0"/>
              </a:rPr>
              <a:t>. Should a game be suspended due to weather conditions all players, coaches, officials, spectators should seek shelter as appropriate. Play will not be resumed until 30 minutes after the last thunder/lightning sighting. Match officials are required to stay on site (sheltered) as long as the match can still be resumed. If the coaches indicate they will not resume due to weather/time then referees need to indicate that on the match report and contact their assignor. Coaches should notify their appropriate club. It is very likely that there is a match scheduled behind the current one and you may not be able to resume play.</a:t>
            </a:r>
          </a:p>
          <a:p>
            <a:pPr marL="0" marR="0" algn="just">
              <a:spcBef>
                <a:spcPts val="0"/>
              </a:spcBef>
              <a:spcAft>
                <a:spcPts val="0"/>
              </a:spcAft>
            </a:pPr>
            <a:endParaRPr lang="en-US" sz="1600" dirty="0" smtClean="0">
              <a:ea typeface="Times New Roman" panose="02020603050405020304" pitchFamily="18" charset="0"/>
            </a:endParaRPr>
          </a:p>
          <a:p>
            <a:pPr marL="457200" lvl="1" algn="just">
              <a:spcBef>
                <a:spcPts val="0"/>
              </a:spcBef>
            </a:pPr>
            <a:r>
              <a:rPr lang="en-US" sz="1600" dirty="0" smtClean="0">
                <a:ea typeface="Times New Roman" panose="02020603050405020304" pitchFamily="18" charset="0"/>
              </a:rPr>
              <a:t>If a game is delayed for weather, please try and get the game played. Re-scheduling is, as you may well guess, difficult. However, you need to be realistic; the lights may go off, other teams may be scheduled after your game etc. It's possible you may need to shorten the halves; officials, please include the coaches in your discussion, this may resolve some questions about whether to play or not given scheduling concerns. Games are considered played in full after so many minutes have been played, but that is not the decision of the referee. Referees should note on the score sheet at what minute game was suspended and what the score was. The club/association administration will determine whether the game needs to be replayed or the score stands.</a:t>
            </a:r>
          </a:p>
          <a:p>
            <a:pPr marL="0" marR="0" algn="just">
              <a:spcBef>
                <a:spcPts val="0"/>
              </a:spcBef>
              <a:spcAft>
                <a:spcPts val="0"/>
              </a:spcAft>
              <a:buNone/>
            </a:pPr>
            <a:r>
              <a:rPr lang="en-US" sz="1600" dirty="0" smtClean="0">
                <a:ea typeface="Times New Roman" panose="02020603050405020304" pitchFamily="18" charset="0"/>
              </a:rPr>
              <a:t> </a:t>
            </a:r>
          </a:p>
          <a:p>
            <a:r>
              <a:rPr lang="en-US" sz="1600" dirty="0" smtClean="0">
                <a:ea typeface="Times New Roman" panose="02020603050405020304" pitchFamily="18" charset="0"/>
              </a:rPr>
              <a:t>Remember that the final decision as to safety lies with the referee once the match has started. If the field                               conditions are not safe, then don't play the game.  Policy regarding weather issues references thunderstorms but works for snow and other conditions as well. </a:t>
            </a:r>
            <a:br>
              <a:rPr lang="en-US" sz="1600" dirty="0" smtClean="0">
                <a:ea typeface="Times New Roman" panose="02020603050405020304" pitchFamily="18" charset="0"/>
              </a:rPr>
            </a:br>
            <a:endParaRPr lang="en-US" sz="1600" dirty="0" smtClean="0"/>
          </a:p>
          <a:p>
            <a:endParaRPr lang="en-US" sz="19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Air Quality</a:t>
            </a:r>
            <a:endParaRPr lang="en-US" dirty="0" smtClean="0">
              <a:hlinkClick r:id="rId2"/>
            </a:endParaRPr>
          </a:p>
          <a:p>
            <a:pPr lvl="1"/>
            <a:r>
              <a:rPr lang="en-US" sz="2000" dirty="0" smtClean="0">
                <a:hlinkClick r:id="rId2"/>
              </a:rPr>
              <a:t>www.airnow.gov</a:t>
            </a:r>
            <a:r>
              <a:rPr lang="en-US" sz="2000" dirty="0" smtClean="0"/>
              <a:t> , </a:t>
            </a:r>
            <a:r>
              <a:rPr lang="en-US" sz="2000" dirty="0" smtClean="0">
                <a:hlinkClick r:id="rId3"/>
              </a:rPr>
              <a:t>www.weather.gov</a:t>
            </a:r>
            <a:r>
              <a:rPr lang="en-US" sz="2000" dirty="0" smtClean="0"/>
              <a:t> , </a:t>
            </a:r>
            <a:r>
              <a:rPr lang="en-US" sz="2000" dirty="0" smtClean="0">
                <a:hlinkClick r:id="rId4"/>
              </a:rPr>
              <a:t>www.pscleanair.org</a:t>
            </a:r>
            <a:r>
              <a:rPr lang="en-US" sz="2000" dirty="0" smtClean="0"/>
              <a:t> , </a:t>
            </a:r>
            <a:r>
              <a:rPr lang="en-US" sz="2000" dirty="0" smtClean="0">
                <a:hlinkClick r:id="rId5"/>
              </a:rPr>
              <a:t>www.purpleair.com</a:t>
            </a:r>
            <a:endParaRPr lang="en-US" sz="2000" dirty="0" smtClean="0"/>
          </a:p>
          <a:p>
            <a:r>
              <a:rPr lang="en-US" dirty="0" smtClean="0"/>
              <a:t>Heat </a:t>
            </a:r>
          </a:p>
          <a:p>
            <a:pPr lvl="1"/>
            <a:r>
              <a:rPr lang="en-US" sz="2000" dirty="0" smtClean="0">
                <a:hlinkClick r:id="rId3"/>
              </a:rPr>
              <a:t>www.weather.gov</a:t>
            </a:r>
            <a:r>
              <a:rPr lang="en-US" sz="2000" dirty="0" smtClean="0"/>
              <a:t>, NOAA</a:t>
            </a:r>
          </a:p>
          <a:p>
            <a:r>
              <a:rPr lang="en-US" dirty="0" smtClean="0"/>
              <a:t>Lightning </a:t>
            </a:r>
          </a:p>
          <a:p>
            <a:pPr lvl="1"/>
            <a:r>
              <a:rPr lang="en-US" sz="2000" dirty="0" smtClean="0"/>
              <a:t>US Soccer, Washington Youth Soccer, National Federation of State High School Associations</a:t>
            </a:r>
          </a:p>
          <a:p>
            <a:r>
              <a:rPr lang="en-US" dirty="0" smtClean="0"/>
              <a:t>Cold Weather </a:t>
            </a:r>
          </a:p>
          <a:p>
            <a:pPr lvl="1"/>
            <a:r>
              <a:rPr lang="en-US" sz="2000" dirty="0" smtClean="0"/>
              <a:t>NOAA/NWS – </a:t>
            </a:r>
            <a:r>
              <a:rPr lang="en-US" sz="2000" dirty="0" smtClean="0">
                <a:hlinkClick r:id="rId3"/>
              </a:rPr>
              <a:t>www.weather.gov</a:t>
            </a:r>
            <a:r>
              <a:rPr lang="en-US" sz="2000" dirty="0" smtClean="0"/>
              <a:t> , National Federation of State High School Associations</a:t>
            </a:r>
          </a:p>
          <a:p>
            <a:pPr marL="457200" lvl="1" indent="0">
              <a:buNone/>
            </a:pPr>
            <a:r>
              <a:rPr lang="en-US" sz="2000" dirty="0" smtClean="0"/>
              <a:t>    Vermont Principles Assoc., National Athletic Trainers Association</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5BCEA-06F6-3CDC-706F-5C57846498B3}"/>
              </a:ext>
            </a:extLst>
          </p:cNvPr>
          <p:cNvSpPr>
            <a:spLocks noGrp="1"/>
          </p:cNvSpPr>
          <p:nvPr>
            <p:ph type="title"/>
          </p:nvPr>
        </p:nvSpPr>
        <p:spPr>
          <a:xfrm>
            <a:off x="838200" y="365126"/>
            <a:ext cx="10515600" cy="859668"/>
          </a:xfrm>
        </p:spPr>
        <p:txBody>
          <a:bodyPr/>
          <a:lstStyle/>
          <a:p>
            <a:r>
              <a:rPr lang="en-US" dirty="0"/>
              <a:t>Reschedules</a:t>
            </a:r>
          </a:p>
        </p:txBody>
      </p:sp>
      <p:sp>
        <p:nvSpPr>
          <p:cNvPr id="3" name="Content Placeholder 2">
            <a:extLst>
              <a:ext uri="{FF2B5EF4-FFF2-40B4-BE49-F238E27FC236}">
                <a16:creationId xmlns:a16="http://schemas.microsoft.com/office/drawing/2014/main" xmlns="" id="{CA15FB4A-9923-1E4A-47ED-F29E3A723797}"/>
              </a:ext>
            </a:extLst>
          </p:cNvPr>
          <p:cNvSpPr>
            <a:spLocks noGrp="1"/>
          </p:cNvSpPr>
          <p:nvPr>
            <p:ph idx="1"/>
          </p:nvPr>
        </p:nvSpPr>
        <p:spPr>
          <a:xfrm>
            <a:off x="838200" y="1451295"/>
            <a:ext cx="10515600" cy="4725668"/>
          </a:xfrm>
        </p:spPr>
        <p:txBody>
          <a:bodyPr/>
          <a:lstStyle/>
          <a:p>
            <a:pPr lvl="1"/>
            <a:r>
              <a:rPr lang="en-US" dirty="0"/>
              <a:t>Teams can communicate requests to attempt to reschedule a game due to weather related issues with the home club</a:t>
            </a:r>
            <a:r>
              <a:rPr lang="en-US" dirty="0" smtClean="0"/>
              <a:t>.</a:t>
            </a:r>
          </a:p>
          <a:p>
            <a:pPr lvl="1"/>
            <a:endParaRPr lang="en-US" dirty="0"/>
          </a:p>
          <a:p>
            <a:pPr lvl="1"/>
            <a:r>
              <a:rPr lang="en-US" dirty="0"/>
              <a:t>NCYSA will not add a “11</a:t>
            </a:r>
            <a:r>
              <a:rPr lang="en-US" baseline="30000" dirty="0"/>
              <a:t>th</a:t>
            </a:r>
            <a:r>
              <a:rPr lang="en-US" dirty="0"/>
              <a:t>” week to the season, as some clubs do not have fields for this </a:t>
            </a:r>
            <a:r>
              <a:rPr lang="en-US" dirty="0" smtClean="0"/>
              <a:t>.</a:t>
            </a:r>
          </a:p>
          <a:p>
            <a:pPr lvl="1"/>
            <a:endParaRPr lang="en-US" dirty="0"/>
          </a:p>
          <a:p>
            <a:pPr lvl="1"/>
            <a:r>
              <a:rPr lang="en-US" dirty="0"/>
              <a:t>Teams should not be forced to play 2 games in one day to makeup a game</a:t>
            </a:r>
            <a:r>
              <a:rPr lang="en-US" dirty="0" smtClean="0"/>
              <a:t>.</a:t>
            </a:r>
          </a:p>
          <a:p>
            <a:pPr lvl="1"/>
            <a:endParaRPr lang="en-US" dirty="0"/>
          </a:p>
          <a:p>
            <a:pPr lvl="1"/>
            <a:r>
              <a:rPr lang="en-US" dirty="0"/>
              <a:t>In the event a game is not able to be re-scheduled and a determination for standings is necessary, NCYSA policy of applying a points per game played to determine a division winner will come into to effect.  </a:t>
            </a:r>
          </a:p>
          <a:p>
            <a:pPr lvl="1"/>
            <a:endParaRPr lang="en-US" dirty="0"/>
          </a:p>
        </p:txBody>
      </p:sp>
    </p:spTree>
    <p:extLst>
      <p:ext uri="{BB962C8B-B14F-4D97-AF65-F5344CB8AC3E}">
        <p14:creationId xmlns:p14="http://schemas.microsoft.com/office/powerpoint/2010/main" xmlns="" val="111751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42D21AE-71CA-0E02-979D-8C752DCF83B9}"/>
              </a:ext>
            </a:extLst>
          </p:cNvPr>
          <p:cNvSpPr>
            <a:spLocks noGrp="1"/>
          </p:cNvSpPr>
          <p:nvPr>
            <p:ph type="title"/>
          </p:nvPr>
        </p:nvSpPr>
        <p:spPr>
          <a:xfrm>
            <a:off x="113370" y="75193"/>
            <a:ext cx="10515600" cy="613739"/>
          </a:xfrm>
        </p:spPr>
        <p:txBody>
          <a:bodyPr>
            <a:normAutofit fontScale="90000"/>
          </a:bodyPr>
          <a:lstStyle/>
          <a:p>
            <a:r>
              <a:rPr lang="en-US" dirty="0"/>
              <a:t>Air </a:t>
            </a:r>
            <a:r>
              <a:rPr lang="en-US" sz="4900" dirty="0"/>
              <a:t>Quality</a:t>
            </a:r>
          </a:p>
        </p:txBody>
      </p:sp>
      <p:graphicFrame>
        <p:nvGraphicFramePr>
          <p:cNvPr id="6" name="Content Placeholder 5">
            <a:extLst>
              <a:ext uri="{FF2B5EF4-FFF2-40B4-BE49-F238E27FC236}">
                <a16:creationId xmlns:a16="http://schemas.microsoft.com/office/drawing/2014/main" xmlns="" id="{F5409659-048C-3560-759F-510B80D0D1DE}"/>
              </a:ext>
            </a:extLst>
          </p:cNvPr>
          <p:cNvGraphicFramePr>
            <a:graphicFrameLocks noGrp="1"/>
          </p:cNvGraphicFramePr>
          <p:nvPr>
            <p:ph idx="1"/>
            <p:extLst>
              <p:ext uri="{D42A27DB-BD31-4B8C-83A1-F6EECF244321}">
                <p14:modId xmlns:p14="http://schemas.microsoft.com/office/powerpoint/2010/main" xmlns="" val="3925698813"/>
              </p:ext>
            </p:extLst>
          </p:nvPr>
        </p:nvGraphicFramePr>
        <p:xfrm>
          <a:off x="113370" y="688932"/>
          <a:ext cx="11610992" cy="4266064"/>
        </p:xfrm>
        <a:graphic>
          <a:graphicData uri="http://schemas.openxmlformats.org/drawingml/2006/table">
            <a:tbl>
              <a:tblPr/>
              <a:tblGrid>
                <a:gridCol w="2521496">
                  <a:extLst>
                    <a:ext uri="{9D8B030D-6E8A-4147-A177-3AD203B41FA5}">
                      <a16:colId xmlns:a16="http://schemas.microsoft.com/office/drawing/2014/main" xmlns="" val="419530250"/>
                    </a:ext>
                  </a:extLst>
                </a:gridCol>
                <a:gridCol w="4429813">
                  <a:extLst>
                    <a:ext uri="{9D8B030D-6E8A-4147-A177-3AD203B41FA5}">
                      <a16:colId xmlns:a16="http://schemas.microsoft.com/office/drawing/2014/main" xmlns="" val="1000647999"/>
                    </a:ext>
                  </a:extLst>
                </a:gridCol>
                <a:gridCol w="1039661">
                  <a:extLst>
                    <a:ext uri="{9D8B030D-6E8A-4147-A177-3AD203B41FA5}">
                      <a16:colId xmlns:a16="http://schemas.microsoft.com/office/drawing/2014/main" xmlns="" val="2159293022"/>
                    </a:ext>
                  </a:extLst>
                </a:gridCol>
                <a:gridCol w="1133605">
                  <a:extLst>
                    <a:ext uri="{9D8B030D-6E8A-4147-A177-3AD203B41FA5}">
                      <a16:colId xmlns:a16="http://schemas.microsoft.com/office/drawing/2014/main" xmlns="" val="1502543772"/>
                    </a:ext>
                  </a:extLst>
                </a:gridCol>
                <a:gridCol w="1114817">
                  <a:extLst>
                    <a:ext uri="{9D8B030D-6E8A-4147-A177-3AD203B41FA5}">
                      <a16:colId xmlns:a16="http://schemas.microsoft.com/office/drawing/2014/main" xmlns="" val="360212327"/>
                    </a:ext>
                  </a:extLst>
                </a:gridCol>
                <a:gridCol w="1371600">
                  <a:extLst>
                    <a:ext uri="{9D8B030D-6E8A-4147-A177-3AD203B41FA5}">
                      <a16:colId xmlns:a16="http://schemas.microsoft.com/office/drawing/2014/main" xmlns="" val="3727959825"/>
                    </a:ext>
                  </a:extLst>
                </a:gridCol>
              </a:tblGrid>
              <a:tr h="540225">
                <a:tc>
                  <a:txBody>
                    <a:bodyPr/>
                    <a:lstStyle/>
                    <a:p>
                      <a:pPr algn="ctr" fontAlgn="ctr"/>
                      <a:r>
                        <a:rPr lang="en-US" sz="1400" b="1" i="0" u="none" strike="noStrike" dirty="0">
                          <a:solidFill>
                            <a:srgbClr val="0D3C5B"/>
                          </a:solidFill>
                          <a:effectLst/>
                          <a:latin typeface="Open Sans" panose="020B0606030504020204" pitchFamily="34" charset="0"/>
                        </a:rPr>
                        <a:t>Levels of Health Concern</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CCCC"/>
                    </a:solidFill>
                  </a:tcPr>
                </a:tc>
                <a:tc>
                  <a:txBody>
                    <a:bodyPr/>
                    <a:lstStyle/>
                    <a:p>
                      <a:pPr algn="ctr" fontAlgn="ctr"/>
                      <a:r>
                        <a:rPr lang="en-US" sz="1400" b="1" i="0" u="none" strike="noStrike" dirty="0">
                          <a:solidFill>
                            <a:srgbClr val="0D3C5B"/>
                          </a:solidFill>
                          <a:effectLst/>
                          <a:latin typeface="Open Sans" panose="020B0606030504020204" pitchFamily="34" charset="0"/>
                        </a:rPr>
                        <a:t>Meaning </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CCCC"/>
                    </a:solidFill>
                  </a:tcPr>
                </a:tc>
                <a:tc>
                  <a:txBody>
                    <a:bodyPr/>
                    <a:lstStyle/>
                    <a:p>
                      <a:pPr algn="ctr" fontAlgn="ctr"/>
                      <a:r>
                        <a:rPr lang="en-US" sz="1400" b="1" i="0" u="none" strike="noStrike" dirty="0">
                          <a:solidFill>
                            <a:srgbClr val="0D3C5B"/>
                          </a:solidFill>
                          <a:effectLst/>
                          <a:latin typeface="Open Sans" panose="020B0606030504020204" pitchFamily="34" charset="0"/>
                        </a:rPr>
                        <a:t>Colors</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CCCC"/>
                    </a:solidFill>
                  </a:tcPr>
                </a:tc>
                <a:tc>
                  <a:txBody>
                    <a:bodyPr/>
                    <a:lstStyle/>
                    <a:p>
                      <a:pPr algn="ctr" fontAlgn="ctr"/>
                      <a:r>
                        <a:rPr lang="en-US" sz="1400" b="1" i="0" u="none" strike="noStrike" dirty="0">
                          <a:solidFill>
                            <a:srgbClr val="0D3C5B"/>
                          </a:solidFill>
                          <a:effectLst/>
                          <a:latin typeface="Open Sans" panose="020B0606030504020204" pitchFamily="34" charset="0"/>
                        </a:rPr>
                        <a:t>PMI Level </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CCCC"/>
                    </a:solidFill>
                  </a:tcPr>
                </a:tc>
                <a:tc>
                  <a:txBody>
                    <a:bodyPr/>
                    <a:lstStyle/>
                    <a:p>
                      <a:pPr algn="ctr" fontAlgn="ctr"/>
                      <a:r>
                        <a:rPr lang="en-US" sz="1400" b="1" i="0" u="none" strike="noStrike" dirty="0">
                          <a:solidFill>
                            <a:srgbClr val="0D3C5B"/>
                          </a:solidFill>
                          <a:effectLst/>
                          <a:latin typeface="Open Sans" panose="020B0606030504020204" pitchFamily="34" charset="0"/>
                        </a:rPr>
                        <a:t>Impact</a:t>
                      </a:r>
                      <a:br>
                        <a:rPr lang="en-US" sz="1400" b="1" i="0" u="none" strike="noStrike" dirty="0">
                          <a:solidFill>
                            <a:srgbClr val="0D3C5B"/>
                          </a:solidFill>
                          <a:effectLst/>
                          <a:latin typeface="Open Sans" panose="020B0606030504020204" pitchFamily="34" charset="0"/>
                        </a:rPr>
                      </a:br>
                      <a:r>
                        <a:rPr lang="en-US" sz="1400" b="1" i="0" u="none" strike="noStrike" dirty="0">
                          <a:solidFill>
                            <a:srgbClr val="0D3C5B"/>
                          </a:solidFill>
                          <a:effectLst/>
                          <a:latin typeface="Open Sans" panose="020B0606030504020204" pitchFamily="34" charset="0"/>
                        </a:rPr>
                        <a:t>Games</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CCCC"/>
                    </a:solidFill>
                  </a:tcPr>
                </a:tc>
                <a:tc>
                  <a:txBody>
                    <a:bodyPr/>
                    <a:lstStyle/>
                    <a:p>
                      <a:pPr algn="ctr" fontAlgn="ctr"/>
                      <a:r>
                        <a:rPr lang="en-US" sz="1400" b="1" i="0" u="none" strike="noStrike" dirty="0">
                          <a:solidFill>
                            <a:srgbClr val="0D3C5B"/>
                          </a:solidFill>
                          <a:effectLst/>
                          <a:latin typeface="Open Sans" panose="020B0606030504020204" pitchFamily="34" charset="0"/>
                        </a:rPr>
                        <a:t>Impact Practice</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CCCC"/>
                    </a:solidFill>
                  </a:tcPr>
                </a:tc>
                <a:extLst>
                  <a:ext uri="{0D108BD9-81ED-4DB2-BD59-A6C34878D82A}">
                    <a16:rowId xmlns:a16="http://schemas.microsoft.com/office/drawing/2014/main" xmlns="" val="3507957002"/>
                  </a:ext>
                </a:extLst>
              </a:tr>
              <a:tr h="540225">
                <a:tc>
                  <a:txBody>
                    <a:bodyPr/>
                    <a:lstStyle/>
                    <a:p>
                      <a:pPr algn="ctr" fontAlgn="ctr"/>
                      <a:r>
                        <a:rPr lang="en-US" sz="1400" b="1" u="none" strike="noStrike">
                          <a:effectLst/>
                        </a:rPr>
                        <a:t>Good</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6B846"/>
                    </a:solidFill>
                  </a:tcPr>
                </a:tc>
                <a:tc>
                  <a:txBody>
                    <a:bodyPr/>
                    <a:lstStyle/>
                    <a:p>
                      <a:pPr algn="l" fontAlgn="ctr"/>
                      <a:r>
                        <a:rPr lang="en-US" sz="1400" b="1" u="none" strike="noStrike">
                          <a:effectLst/>
                        </a:rPr>
                        <a:t>Air quality is considered satisfactory. Air pollution poses little or no risk</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6B846"/>
                    </a:solidFill>
                  </a:tcPr>
                </a:tc>
                <a:tc>
                  <a:txBody>
                    <a:bodyPr/>
                    <a:lstStyle/>
                    <a:p>
                      <a:pPr algn="ctr" fontAlgn="ctr"/>
                      <a:r>
                        <a:rPr lang="en-US" sz="1400" b="1" u="none" strike="noStrike">
                          <a:effectLst/>
                        </a:rPr>
                        <a:t>Green</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6B846"/>
                    </a:solidFill>
                  </a:tcPr>
                </a:tc>
                <a:tc>
                  <a:txBody>
                    <a:bodyPr/>
                    <a:lstStyle/>
                    <a:p>
                      <a:pPr algn="ctr" fontAlgn="ctr"/>
                      <a:r>
                        <a:rPr lang="en-US" sz="1400" b="0" u="none" strike="noStrike" dirty="0">
                          <a:effectLst/>
                        </a:rPr>
                        <a:t>0-50</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6B846"/>
                    </a:solidFill>
                  </a:tcPr>
                </a:tc>
                <a:tc>
                  <a:txBody>
                    <a:bodyPr/>
                    <a:lstStyle/>
                    <a:p>
                      <a:pPr algn="ctr" fontAlgn="ctr"/>
                      <a:r>
                        <a:rPr lang="en-US" sz="1400" b="0" u="none" strike="noStrike" dirty="0">
                          <a:effectLst/>
                        </a:rPr>
                        <a:t>None</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6B846"/>
                    </a:solidFill>
                  </a:tcPr>
                </a:tc>
                <a:tc>
                  <a:txBody>
                    <a:bodyPr/>
                    <a:lstStyle/>
                    <a:p>
                      <a:pPr algn="ctr" fontAlgn="ctr"/>
                      <a:r>
                        <a:rPr lang="en-US" sz="1400" b="0" u="none" strike="noStrike" dirty="0">
                          <a:effectLst/>
                        </a:rPr>
                        <a:t>None</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6B846"/>
                    </a:solidFill>
                  </a:tcPr>
                </a:tc>
                <a:extLst>
                  <a:ext uri="{0D108BD9-81ED-4DB2-BD59-A6C34878D82A}">
                    <a16:rowId xmlns:a16="http://schemas.microsoft.com/office/drawing/2014/main" xmlns="" val="52690550"/>
                  </a:ext>
                </a:extLst>
              </a:tr>
              <a:tr h="1267563">
                <a:tc>
                  <a:txBody>
                    <a:bodyPr/>
                    <a:lstStyle/>
                    <a:p>
                      <a:pPr algn="ctr" fontAlgn="ctr"/>
                      <a:r>
                        <a:rPr lang="en-US" sz="1400" b="1" u="none" strike="noStrike">
                          <a:effectLst/>
                        </a:rPr>
                        <a:t>Moderate</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EA13"/>
                    </a:solidFill>
                  </a:tcPr>
                </a:tc>
                <a:tc>
                  <a:txBody>
                    <a:bodyPr/>
                    <a:lstStyle/>
                    <a:p>
                      <a:pPr algn="l" fontAlgn="ctr"/>
                      <a:r>
                        <a:rPr lang="en-US" sz="1400" b="1" u="none" strike="noStrike">
                          <a:effectLst/>
                        </a:rPr>
                        <a:t>Air quality is acceptable; however, for some pollutants there may be a moderate health concern for a very small number of people who are unusually sensitive to air pollution.</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EA13"/>
                    </a:solidFill>
                  </a:tcPr>
                </a:tc>
                <a:tc>
                  <a:txBody>
                    <a:bodyPr/>
                    <a:lstStyle/>
                    <a:p>
                      <a:pPr algn="ctr" fontAlgn="ctr"/>
                      <a:r>
                        <a:rPr lang="en-US" sz="1400" b="1" u="none" strike="noStrike">
                          <a:effectLst/>
                        </a:rPr>
                        <a:t>Yellow</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EA13"/>
                    </a:solidFill>
                  </a:tcPr>
                </a:tc>
                <a:tc>
                  <a:txBody>
                    <a:bodyPr/>
                    <a:lstStyle/>
                    <a:p>
                      <a:pPr algn="ctr" fontAlgn="ctr"/>
                      <a:r>
                        <a:rPr lang="en-US" sz="1400" b="0" u="none" strike="noStrike" dirty="0">
                          <a:effectLst/>
                        </a:rPr>
                        <a:t>51-101</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EA13"/>
                    </a:solidFill>
                  </a:tcPr>
                </a:tc>
                <a:tc>
                  <a:txBody>
                    <a:bodyPr/>
                    <a:lstStyle/>
                    <a:p>
                      <a:pPr algn="ctr" fontAlgn="ctr"/>
                      <a:r>
                        <a:rPr lang="en-US" sz="1400" b="0" u="none" strike="noStrike" dirty="0">
                          <a:effectLst/>
                        </a:rPr>
                        <a:t>Increase water breaks </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EA13"/>
                    </a:solidFill>
                  </a:tcPr>
                </a:tc>
                <a:tc>
                  <a:txBody>
                    <a:bodyPr/>
                    <a:lstStyle/>
                    <a:p>
                      <a:pPr algn="ctr" fontAlgn="ctr"/>
                      <a:r>
                        <a:rPr lang="en-US" sz="1200" b="0" u="none" strike="noStrike" dirty="0">
                          <a:effectLst/>
                        </a:rPr>
                        <a:t>Increase water breaks. Shortened practices. Cancel at Club discretion.</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EA13"/>
                    </a:solidFill>
                  </a:tcPr>
                </a:tc>
                <a:extLst>
                  <a:ext uri="{0D108BD9-81ED-4DB2-BD59-A6C34878D82A}">
                    <a16:rowId xmlns:a16="http://schemas.microsoft.com/office/drawing/2014/main" xmlns="" val="572190707"/>
                  </a:ext>
                </a:extLst>
              </a:tr>
              <a:tr h="1146400">
                <a:tc>
                  <a:txBody>
                    <a:bodyPr/>
                    <a:lstStyle/>
                    <a:p>
                      <a:pPr algn="ctr" fontAlgn="ctr"/>
                      <a:r>
                        <a:rPr lang="en-US" sz="1400" b="1" u="none" strike="noStrike">
                          <a:effectLst/>
                        </a:rPr>
                        <a:t>Unhealthy for Sensitive Groups</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7D1F"/>
                    </a:solidFill>
                  </a:tcPr>
                </a:tc>
                <a:tc>
                  <a:txBody>
                    <a:bodyPr/>
                    <a:lstStyle/>
                    <a:p>
                      <a:pPr algn="l" fontAlgn="ctr"/>
                      <a:r>
                        <a:rPr lang="en-US" sz="1400" b="1" u="none" strike="noStrike">
                          <a:effectLst/>
                        </a:rPr>
                        <a:t>People with heart and lung disease, older adults, and children are at greater risk from air pollution.</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7D1F"/>
                    </a:solidFill>
                  </a:tcPr>
                </a:tc>
                <a:tc>
                  <a:txBody>
                    <a:bodyPr/>
                    <a:lstStyle/>
                    <a:p>
                      <a:pPr algn="ctr" fontAlgn="ctr"/>
                      <a:r>
                        <a:rPr lang="en-US" sz="1400" b="1" u="none" strike="noStrike">
                          <a:effectLst/>
                        </a:rPr>
                        <a:t>Orange</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7D1F"/>
                    </a:solidFill>
                  </a:tcPr>
                </a:tc>
                <a:tc>
                  <a:txBody>
                    <a:bodyPr/>
                    <a:lstStyle/>
                    <a:p>
                      <a:pPr algn="ctr" fontAlgn="ctr"/>
                      <a:r>
                        <a:rPr lang="en-US" sz="1400" b="0" u="none" strike="noStrike" dirty="0">
                          <a:effectLst/>
                        </a:rPr>
                        <a:t>102-150</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7D1F"/>
                    </a:solidFill>
                  </a:tcPr>
                </a:tc>
                <a:tc>
                  <a:txBody>
                    <a:bodyPr/>
                    <a:lstStyle/>
                    <a:p>
                      <a:pPr algn="ctr" fontAlgn="ctr"/>
                      <a:r>
                        <a:rPr lang="en-US" sz="1400" b="0" u="none" strike="noStrike" dirty="0">
                          <a:effectLst/>
                        </a:rPr>
                        <a:t>Play; two (2) hydration breaks</a:t>
                      </a:r>
                      <a:r>
                        <a:rPr lang="en-US" sz="1400" b="0" u="none" strike="noStrike" baseline="0" dirty="0">
                          <a:effectLst/>
                        </a:rPr>
                        <a:t> each half.</a:t>
                      </a:r>
                      <a:endParaRPr lang="en-US" sz="1400" b="0" u="none" strike="noStrike" dirty="0">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7D1F"/>
                    </a:solidFill>
                  </a:tcPr>
                </a:tc>
                <a:tc>
                  <a:txBody>
                    <a:bodyPr/>
                    <a:lstStyle/>
                    <a:p>
                      <a:pPr algn="ctr" fontAlgn="ctr"/>
                      <a:r>
                        <a:rPr lang="en-US" sz="1400" b="0" u="none" strike="noStrike" dirty="0">
                          <a:effectLst/>
                        </a:rPr>
                        <a:t>Cancel at Club discretion.</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7D1F"/>
                    </a:solidFill>
                  </a:tcPr>
                </a:tc>
                <a:extLst>
                  <a:ext uri="{0D108BD9-81ED-4DB2-BD59-A6C34878D82A}">
                    <a16:rowId xmlns:a16="http://schemas.microsoft.com/office/drawing/2014/main" xmlns="" val="3414020503"/>
                  </a:ext>
                </a:extLst>
              </a:tr>
              <a:tr h="771651">
                <a:tc>
                  <a:txBody>
                    <a:bodyPr/>
                    <a:lstStyle/>
                    <a:p>
                      <a:pPr algn="ctr" fontAlgn="ctr"/>
                      <a:r>
                        <a:rPr lang="en-US" sz="1400" b="1" u="none" strike="noStrike">
                          <a:solidFill>
                            <a:srgbClr val="FFFFFF"/>
                          </a:solidFill>
                          <a:effectLst/>
                          <a:latin typeface="inherit"/>
                        </a:rPr>
                        <a:t>Unhealthy</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0000"/>
                    </a:solidFill>
                  </a:tcPr>
                </a:tc>
                <a:tc>
                  <a:txBody>
                    <a:bodyPr/>
                    <a:lstStyle/>
                    <a:p>
                      <a:pPr algn="l" fontAlgn="ctr"/>
                      <a:r>
                        <a:rPr lang="en-US" sz="1400" b="1" u="none" strike="noStrike">
                          <a:solidFill>
                            <a:srgbClr val="FFFFFF"/>
                          </a:solidFill>
                          <a:effectLst/>
                          <a:latin typeface="inherit"/>
                        </a:rPr>
                        <a:t>Everyone may begin to experience health effects; members of sensitive groups may experience more serious health effects</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0000"/>
                    </a:solidFill>
                  </a:tcPr>
                </a:tc>
                <a:tc>
                  <a:txBody>
                    <a:bodyPr/>
                    <a:lstStyle/>
                    <a:p>
                      <a:pPr algn="ctr" fontAlgn="ctr"/>
                      <a:r>
                        <a:rPr lang="en-US" sz="1400" b="1" u="none" strike="noStrike">
                          <a:solidFill>
                            <a:srgbClr val="FFFFFF"/>
                          </a:solidFill>
                          <a:effectLst/>
                          <a:latin typeface="inherit"/>
                        </a:rPr>
                        <a:t>Red</a:t>
                      </a:r>
                      <a:endParaRPr lang="en-US" sz="1400" b="0" u="none" strike="noStrike">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0000"/>
                    </a:solidFill>
                  </a:tcPr>
                </a:tc>
                <a:tc>
                  <a:txBody>
                    <a:bodyPr/>
                    <a:lstStyle/>
                    <a:p>
                      <a:pPr algn="ctr" fontAlgn="ctr"/>
                      <a:r>
                        <a:rPr lang="en-US" sz="1400" b="0" u="none" strike="noStrike" dirty="0">
                          <a:effectLst/>
                        </a:rPr>
                        <a:t>151 +</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u="none" strike="noStrike" dirty="0">
                          <a:effectLst/>
                        </a:rPr>
                        <a:t>Games Cancelled</a:t>
                      </a:r>
                    </a:p>
                    <a:p>
                      <a:pPr algn="ctr" fontAlgn="ctr"/>
                      <a:endParaRPr lang="en-US" sz="1400" b="0" u="none" strike="noStrike" dirty="0">
                        <a:effectLst/>
                      </a:endParaRP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0000"/>
                    </a:solidFill>
                  </a:tcPr>
                </a:tc>
                <a:tc>
                  <a:txBody>
                    <a:bodyPr/>
                    <a:lstStyle/>
                    <a:p>
                      <a:pPr algn="ctr" fontAlgn="ctr"/>
                      <a:r>
                        <a:rPr lang="en-US" sz="1400" b="0" u="none" strike="noStrike" dirty="0">
                          <a:effectLst/>
                        </a:rPr>
                        <a:t>Cancel. </a:t>
                      </a:r>
                    </a:p>
                  </a:txBody>
                  <a:tcPr marL="71333" marR="71333" marT="35667" marB="3566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0000"/>
                    </a:solidFill>
                  </a:tcPr>
                </a:tc>
                <a:extLst>
                  <a:ext uri="{0D108BD9-81ED-4DB2-BD59-A6C34878D82A}">
                    <a16:rowId xmlns:a16="http://schemas.microsoft.com/office/drawing/2014/main" xmlns="" val="1120681918"/>
                  </a:ext>
                </a:extLst>
              </a:tr>
            </a:tbl>
          </a:graphicData>
        </a:graphic>
      </p:graphicFrame>
      <p:sp>
        <p:nvSpPr>
          <p:cNvPr id="2" name="TextBox 1">
            <a:extLst>
              <a:ext uri="{FF2B5EF4-FFF2-40B4-BE49-F238E27FC236}">
                <a16:creationId xmlns:a16="http://schemas.microsoft.com/office/drawing/2014/main" xmlns="" id="{E833A989-61F0-A7D4-F7ED-603EFABBF380}"/>
              </a:ext>
            </a:extLst>
          </p:cNvPr>
          <p:cNvSpPr txBox="1"/>
          <p:nvPr/>
        </p:nvSpPr>
        <p:spPr>
          <a:xfrm>
            <a:off x="352338" y="5201174"/>
            <a:ext cx="1137202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Closest monitoring stations to fields will be used to assess conditions (may as required be a combination)</a:t>
            </a:r>
          </a:p>
          <a:p>
            <a:pPr marL="742950" lvl="1" indent="-285750">
              <a:buFont typeface="Arial" panose="020B0604020202020204" pitchFamily="34" charset="0"/>
              <a:buChar char="•"/>
            </a:pPr>
            <a:r>
              <a:rPr lang="en-US" dirty="0"/>
              <a:t>website to utilize </a:t>
            </a:r>
            <a:r>
              <a:rPr lang="en-US" dirty="0" smtClean="0">
                <a:hlinkClick r:id="rId2"/>
              </a:rPr>
              <a:t>https://fire.airnow.gov/?lat=48.01497&amp;lng=-122.06402&amp;zoom=8</a:t>
            </a: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Each Club will </a:t>
            </a:r>
            <a:r>
              <a:rPr lang="en-US" dirty="0" smtClean="0"/>
              <a:t>use communication </a:t>
            </a:r>
            <a:r>
              <a:rPr lang="en-US" dirty="0"/>
              <a:t>via appropriate means to all their coaches.   </a:t>
            </a:r>
          </a:p>
          <a:p>
            <a:endParaRPr lang="en-US" dirty="0"/>
          </a:p>
        </p:txBody>
      </p:sp>
    </p:spTree>
    <p:extLst>
      <p:ext uri="{BB962C8B-B14F-4D97-AF65-F5344CB8AC3E}">
        <p14:creationId xmlns:p14="http://schemas.microsoft.com/office/powerpoint/2010/main" xmlns="" val="306702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5C73B-7868-C6C2-C30B-A53E9002A1BC}"/>
              </a:ext>
            </a:extLst>
          </p:cNvPr>
          <p:cNvSpPr>
            <a:spLocks noGrp="1"/>
          </p:cNvSpPr>
          <p:nvPr>
            <p:ph type="title"/>
          </p:nvPr>
        </p:nvSpPr>
        <p:spPr>
          <a:xfrm>
            <a:off x="305194" y="952186"/>
            <a:ext cx="10515600" cy="706438"/>
          </a:xfrm>
        </p:spPr>
        <p:txBody>
          <a:bodyPr/>
          <a:lstStyle/>
          <a:p>
            <a:r>
              <a:rPr lang="en-US" dirty="0"/>
              <a:t>Air Quality – Criteria and Sources </a:t>
            </a:r>
          </a:p>
        </p:txBody>
      </p:sp>
      <p:sp>
        <p:nvSpPr>
          <p:cNvPr id="3" name="Content Placeholder 2">
            <a:extLst>
              <a:ext uri="{FF2B5EF4-FFF2-40B4-BE49-F238E27FC236}">
                <a16:creationId xmlns:a16="http://schemas.microsoft.com/office/drawing/2014/main" xmlns="" id="{9E0BAE46-F1AD-AD71-50EF-9FBB10EE51CA}"/>
              </a:ext>
            </a:extLst>
          </p:cNvPr>
          <p:cNvSpPr>
            <a:spLocks noGrp="1"/>
          </p:cNvSpPr>
          <p:nvPr>
            <p:ph idx="1"/>
          </p:nvPr>
        </p:nvSpPr>
        <p:spPr>
          <a:xfrm>
            <a:off x="418549" y="1789870"/>
            <a:ext cx="10515600" cy="4181567"/>
          </a:xfrm>
        </p:spPr>
        <p:txBody>
          <a:bodyPr>
            <a:normAutofit fontScale="77500" lnSpcReduction="20000"/>
          </a:bodyPr>
          <a:lstStyle/>
          <a:p>
            <a:pPr lvl="1"/>
            <a:endParaRPr lang="en-US" dirty="0"/>
          </a:p>
          <a:p>
            <a:r>
              <a:rPr lang="en-US" dirty="0"/>
              <a:t>For games NCYSA will communicate with Clubs 2 hours prior to  game times or as early in the day as possible to determine cancelations using the following guideline</a:t>
            </a:r>
            <a:r>
              <a:rPr lang="en-US" dirty="0" smtClean="0"/>
              <a:t>:</a:t>
            </a:r>
          </a:p>
          <a:p>
            <a:endParaRPr lang="en-US" dirty="0"/>
          </a:p>
          <a:p>
            <a:pPr lvl="1"/>
            <a:r>
              <a:rPr lang="en-US" dirty="0"/>
              <a:t>Saturdays @ 7am, 9am, 11 am, 1 pm</a:t>
            </a:r>
          </a:p>
          <a:p>
            <a:pPr lvl="1"/>
            <a:r>
              <a:rPr lang="en-US" dirty="0"/>
              <a:t>Sundays @ 11 am </a:t>
            </a:r>
            <a:endParaRPr lang="en-US" dirty="0" smtClean="0"/>
          </a:p>
          <a:p>
            <a:pPr lvl="1"/>
            <a:endParaRPr lang="en-US" dirty="0"/>
          </a:p>
          <a:p>
            <a:r>
              <a:rPr lang="en-US" dirty="0"/>
              <a:t>As required due to shifting weather patterns, some game time decisions may need to be made.  </a:t>
            </a:r>
            <a:endParaRPr lang="en-US" dirty="0" smtClean="0"/>
          </a:p>
          <a:p>
            <a:endParaRPr lang="en-US" dirty="0"/>
          </a:p>
          <a:p>
            <a:pPr lvl="1"/>
            <a:r>
              <a:rPr lang="en-US" dirty="0"/>
              <a:t>Safety of players will be taken into consideration.</a:t>
            </a:r>
          </a:p>
          <a:p>
            <a:pPr lvl="1"/>
            <a:r>
              <a:rPr lang="en-US" dirty="0"/>
              <a:t>If both coaches can not agree on the starting of a game, the home field club will have the final decision on if a game should proceed as scheduled. </a:t>
            </a:r>
          </a:p>
          <a:p>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xmlns="" val="191992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74E30-03D6-7831-9F00-826E365E4074}"/>
              </a:ext>
            </a:extLst>
          </p:cNvPr>
          <p:cNvSpPr>
            <a:spLocks noGrp="1"/>
          </p:cNvSpPr>
          <p:nvPr>
            <p:ph type="title"/>
          </p:nvPr>
        </p:nvSpPr>
        <p:spPr>
          <a:xfrm>
            <a:off x="149491" y="230871"/>
            <a:ext cx="3932237" cy="531812"/>
          </a:xfrm>
        </p:spPr>
        <p:txBody>
          <a:bodyPr>
            <a:normAutofit fontScale="90000"/>
          </a:bodyPr>
          <a:lstStyle/>
          <a:p>
            <a:r>
              <a:rPr lang="en-US" sz="4900" dirty="0"/>
              <a:t>Heat</a:t>
            </a:r>
            <a:r>
              <a:rPr lang="en-US" dirty="0"/>
              <a:t> </a:t>
            </a:r>
            <a:r>
              <a:rPr lang="en-US" sz="4400" dirty="0"/>
              <a:t>Safety</a:t>
            </a:r>
          </a:p>
        </p:txBody>
      </p:sp>
      <p:pic>
        <p:nvPicPr>
          <p:cNvPr id="5" name="Content Placeholder 4">
            <a:extLst>
              <a:ext uri="{FF2B5EF4-FFF2-40B4-BE49-F238E27FC236}">
                <a16:creationId xmlns:a16="http://schemas.microsoft.com/office/drawing/2014/main" xmlns="" id="{7C895CF5-76A0-E311-B292-BE6B16F477AA}"/>
              </a:ext>
            </a:extLst>
          </p:cNvPr>
          <p:cNvPicPr>
            <a:picLocks noGrp="1" noChangeAspect="1"/>
          </p:cNvPicPr>
          <p:nvPr>
            <p:ph idx="1"/>
          </p:nvPr>
        </p:nvPicPr>
        <p:blipFill>
          <a:blip r:embed="rId2"/>
          <a:stretch>
            <a:fillRect/>
          </a:stretch>
        </p:blipFill>
        <p:spPr>
          <a:xfrm>
            <a:off x="6601831" y="157163"/>
            <a:ext cx="5478463" cy="3743162"/>
          </a:xfrm>
          <a:prstGeom prst="rect">
            <a:avLst/>
          </a:prstGeom>
        </p:spPr>
      </p:pic>
      <p:sp>
        <p:nvSpPr>
          <p:cNvPr id="4" name="Text Placeholder 3">
            <a:extLst>
              <a:ext uri="{FF2B5EF4-FFF2-40B4-BE49-F238E27FC236}">
                <a16:creationId xmlns:a16="http://schemas.microsoft.com/office/drawing/2014/main" xmlns="" id="{97093805-FA42-F6E4-A078-4D54EEDA9FAD}"/>
              </a:ext>
            </a:extLst>
          </p:cNvPr>
          <p:cNvSpPr>
            <a:spLocks noGrp="1"/>
          </p:cNvSpPr>
          <p:nvPr>
            <p:ph type="body" sz="half" idx="2"/>
          </p:nvPr>
        </p:nvSpPr>
        <p:spPr>
          <a:xfrm>
            <a:off x="268406" y="906266"/>
            <a:ext cx="5459819" cy="4879976"/>
          </a:xfrm>
        </p:spPr>
        <p:txBody>
          <a:bodyPr>
            <a:normAutofit/>
          </a:bodyPr>
          <a:lstStyle/>
          <a:p>
            <a:r>
              <a:rPr lang="en-US" sz="1800" dirty="0"/>
              <a:t>Websites to reference </a:t>
            </a:r>
          </a:p>
          <a:p>
            <a:r>
              <a:rPr lang="en-US" sz="1800" dirty="0"/>
              <a:t>National Weather Service – </a:t>
            </a:r>
            <a:r>
              <a:rPr lang="en-US" sz="1800" dirty="0">
                <a:hlinkClick r:id="rId3"/>
              </a:rPr>
              <a:t>http://www.weather.org</a:t>
            </a:r>
            <a:r>
              <a:rPr lang="en-US" sz="1800" dirty="0"/>
              <a:t> </a:t>
            </a:r>
          </a:p>
          <a:p>
            <a:r>
              <a:rPr lang="en-US" sz="1800" dirty="0"/>
              <a:t>Heat Index Calculator - </a:t>
            </a:r>
            <a:r>
              <a:rPr lang="en-US" sz="1800" dirty="0">
                <a:hlinkClick r:id="rId4"/>
              </a:rPr>
              <a:t>http://www.wpc.ncep.noaa.gov/html/heatindex.shtml</a:t>
            </a:r>
            <a:r>
              <a:rPr lang="en-US" sz="1800" dirty="0"/>
              <a:t>  </a:t>
            </a:r>
          </a:p>
          <a:p>
            <a:r>
              <a:rPr lang="en-US" sz="1800" dirty="0"/>
              <a:t>Weather apps may also provide Heat Index as part of information – yahoo weather, </a:t>
            </a:r>
            <a:r>
              <a:rPr lang="en-US" sz="1800" dirty="0" err="1"/>
              <a:t>wunderground</a:t>
            </a:r>
            <a:r>
              <a:rPr lang="en-US" sz="1800" dirty="0"/>
              <a:t> etc..</a:t>
            </a:r>
          </a:p>
          <a:p>
            <a:r>
              <a:rPr lang="en-US" sz="1800" dirty="0"/>
              <a:t>Communications will be sent from NCYSA to Club Presidents or designated club representative.  </a:t>
            </a:r>
          </a:p>
        </p:txBody>
      </p:sp>
      <p:graphicFrame>
        <p:nvGraphicFramePr>
          <p:cNvPr id="7" name="Table 7">
            <a:extLst>
              <a:ext uri="{FF2B5EF4-FFF2-40B4-BE49-F238E27FC236}">
                <a16:creationId xmlns:a16="http://schemas.microsoft.com/office/drawing/2014/main" xmlns="" id="{FE248DB5-451B-C269-71FD-20219DC759D4}"/>
              </a:ext>
            </a:extLst>
          </p:cNvPr>
          <p:cNvGraphicFramePr>
            <a:graphicFrameLocks noGrp="1"/>
          </p:cNvGraphicFramePr>
          <p:nvPr>
            <p:extLst>
              <p:ext uri="{D42A27DB-BD31-4B8C-83A1-F6EECF244321}">
                <p14:modId xmlns:p14="http://schemas.microsoft.com/office/powerpoint/2010/main" xmlns="" val="878268300"/>
              </p:ext>
            </p:extLst>
          </p:nvPr>
        </p:nvGraphicFramePr>
        <p:xfrm>
          <a:off x="1241147" y="3919413"/>
          <a:ext cx="10387584" cy="2730036"/>
        </p:xfrm>
        <a:graphic>
          <a:graphicData uri="http://schemas.openxmlformats.org/drawingml/2006/table">
            <a:tbl>
              <a:tblPr firstRow="1" bandRow="1">
                <a:tableStyleId>{5C22544A-7EE6-4342-B048-85BDC9FD1C3A}</a:tableStyleId>
              </a:tblPr>
              <a:tblGrid>
                <a:gridCol w="2596896">
                  <a:extLst>
                    <a:ext uri="{9D8B030D-6E8A-4147-A177-3AD203B41FA5}">
                      <a16:colId xmlns:a16="http://schemas.microsoft.com/office/drawing/2014/main" xmlns="" val="1714759457"/>
                    </a:ext>
                  </a:extLst>
                </a:gridCol>
                <a:gridCol w="2596896">
                  <a:extLst>
                    <a:ext uri="{9D8B030D-6E8A-4147-A177-3AD203B41FA5}">
                      <a16:colId xmlns:a16="http://schemas.microsoft.com/office/drawing/2014/main" xmlns="" val="4111855608"/>
                    </a:ext>
                  </a:extLst>
                </a:gridCol>
                <a:gridCol w="2596896">
                  <a:extLst>
                    <a:ext uri="{9D8B030D-6E8A-4147-A177-3AD203B41FA5}">
                      <a16:colId xmlns:a16="http://schemas.microsoft.com/office/drawing/2014/main" xmlns="" val="528503926"/>
                    </a:ext>
                  </a:extLst>
                </a:gridCol>
                <a:gridCol w="2596896">
                  <a:extLst>
                    <a:ext uri="{9D8B030D-6E8A-4147-A177-3AD203B41FA5}">
                      <a16:colId xmlns:a16="http://schemas.microsoft.com/office/drawing/2014/main" xmlns="" val="553471333"/>
                    </a:ext>
                  </a:extLst>
                </a:gridCol>
              </a:tblGrid>
              <a:tr h="257710">
                <a:tc>
                  <a:txBody>
                    <a:bodyPr/>
                    <a:lstStyle/>
                    <a:p>
                      <a:pPr algn="ctr" fontAlgn="t"/>
                      <a:r>
                        <a:rPr lang="en-US" sz="1200" b="1" dirty="0">
                          <a:effectLst/>
                          <a:latin typeface="inherit"/>
                        </a:rPr>
                        <a:t>Classification</a:t>
                      </a:r>
                      <a:endParaRPr lang="en-US" sz="1200" dirty="0">
                        <a:effectLst/>
                      </a:endParaRPr>
                    </a:p>
                  </a:txBody>
                  <a:tcPr marL="9525" marR="9525" marT="9525" marB="9525">
                    <a:solidFill>
                      <a:schemeClr val="tx1"/>
                    </a:solidFill>
                  </a:tcPr>
                </a:tc>
                <a:tc>
                  <a:txBody>
                    <a:bodyPr/>
                    <a:lstStyle/>
                    <a:p>
                      <a:pPr algn="ctr" fontAlgn="t"/>
                      <a:r>
                        <a:rPr lang="en-US" sz="1200" b="1">
                          <a:effectLst/>
                          <a:latin typeface="inherit"/>
                        </a:rPr>
                        <a:t>Heat Index</a:t>
                      </a:r>
                      <a:endParaRPr lang="en-US" sz="1200">
                        <a:effectLst/>
                      </a:endParaRPr>
                    </a:p>
                  </a:txBody>
                  <a:tcPr marL="9525" marR="9525" marT="9525" marB="9525">
                    <a:solidFill>
                      <a:schemeClr val="tx1"/>
                    </a:solidFill>
                  </a:tcPr>
                </a:tc>
                <a:tc>
                  <a:txBody>
                    <a:bodyPr/>
                    <a:lstStyle/>
                    <a:p>
                      <a:pPr algn="ctr" fontAlgn="t"/>
                      <a:r>
                        <a:rPr lang="en-US" sz="1200" b="1">
                          <a:effectLst/>
                          <a:latin typeface="inherit"/>
                        </a:rPr>
                        <a:t>Effect on the body</a:t>
                      </a:r>
                      <a:endParaRPr lang="en-US" sz="1200">
                        <a:effectLst/>
                      </a:endParaRPr>
                    </a:p>
                  </a:txBody>
                  <a:tcPr marL="9525" marR="9525" marT="9525" marB="9525">
                    <a:solidFill>
                      <a:schemeClr val="tx1"/>
                    </a:solidFill>
                  </a:tcPr>
                </a:tc>
                <a:tc>
                  <a:txBody>
                    <a:bodyPr/>
                    <a:lstStyle/>
                    <a:p>
                      <a:r>
                        <a:rPr lang="en-US" sz="1200" dirty="0"/>
                        <a:t> Impact</a:t>
                      </a:r>
                    </a:p>
                  </a:txBody>
                  <a:tcPr>
                    <a:solidFill>
                      <a:schemeClr val="tx1"/>
                    </a:solidFill>
                  </a:tcPr>
                </a:tc>
                <a:extLst>
                  <a:ext uri="{0D108BD9-81ED-4DB2-BD59-A6C34878D82A}">
                    <a16:rowId xmlns:a16="http://schemas.microsoft.com/office/drawing/2014/main" xmlns="" val="816075253"/>
                  </a:ext>
                </a:extLst>
              </a:tr>
              <a:tr h="593269">
                <a:tc>
                  <a:txBody>
                    <a:bodyPr/>
                    <a:lstStyle/>
                    <a:p>
                      <a:pPr algn="ctr" fontAlgn="t"/>
                      <a:r>
                        <a:rPr lang="en-US" sz="1200" b="1" dirty="0">
                          <a:effectLst/>
                          <a:highlight>
                            <a:srgbClr val="FFFF00"/>
                          </a:highlight>
                          <a:latin typeface="inherit"/>
                        </a:rPr>
                        <a:t>Caution</a:t>
                      </a:r>
                      <a:endParaRPr lang="en-US" sz="1200" dirty="0">
                        <a:effectLst/>
                        <a:highlight>
                          <a:srgbClr val="FFFF00"/>
                        </a:highlight>
                      </a:endParaRPr>
                    </a:p>
                  </a:txBody>
                  <a:tcPr marL="9525" marR="9525" marT="9525" marB="9525">
                    <a:solidFill>
                      <a:srgbClr val="FFFF00"/>
                    </a:solidFill>
                  </a:tcPr>
                </a:tc>
                <a:tc>
                  <a:txBody>
                    <a:bodyPr/>
                    <a:lstStyle/>
                    <a:p>
                      <a:pPr algn="ctr" fontAlgn="t"/>
                      <a:r>
                        <a:rPr lang="en-US" sz="1200" b="1" dirty="0">
                          <a:effectLst/>
                          <a:highlight>
                            <a:srgbClr val="FFFF00"/>
                          </a:highlight>
                          <a:latin typeface="inherit"/>
                        </a:rPr>
                        <a:t>80°F - 90°F</a:t>
                      </a:r>
                      <a:endParaRPr lang="en-US" sz="1200" dirty="0">
                        <a:effectLst/>
                        <a:highlight>
                          <a:srgbClr val="FFFF00"/>
                        </a:highlight>
                      </a:endParaRPr>
                    </a:p>
                  </a:txBody>
                  <a:tcPr marL="9525" marR="9525" marT="9525" marB="9525">
                    <a:solidFill>
                      <a:srgbClr val="FFFF00"/>
                    </a:solidFill>
                  </a:tcPr>
                </a:tc>
                <a:tc>
                  <a:txBody>
                    <a:bodyPr/>
                    <a:lstStyle/>
                    <a:p>
                      <a:pPr algn="ctr" fontAlgn="t"/>
                      <a:r>
                        <a:rPr lang="en-US" sz="1200" b="1" dirty="0">
                          <a:effectLst/>
                          <a:highlight>
                            <a:srgbClr val="FFFF00"/>
                          </a:highlight>
                          <a:latin typeface="inherit"/>
                        </a:rPr>
                        <a:t>Fatigue possible with prolonged exposure and/or physical activity</a:t>
                      </a:r>
                      <a:endParaRPr lang="en-US" sz="1200" dirty="0">
                        <a:effectLst/>
                        <a:highlight>
                          <a:srgbClr val="FFFF00"/>
                        </a:highlight>
                      </a:endParaRPr>
                    </a:p>
                  </a:txBody>
                  <a:tcPr marL="9525" marR="9525" marT="9525" marB="9525">
                    <a:solidFill>
                      <a:srgbClr val="FFFF00"/>
                    </a:solidFill>
                  </a:tcPr>
                </a:tc>
                <a:tc>
                  <a:txBody>
                    <a:bodyPr/>
                    <a:lstStyle/>
                    <a:p>
                      <a:r>
                        <a:rPr lang="en-US" sz="1200" dirty="0">
                          <a:highlight>
                            <a:srgbClr val="FFFF00"/>
                          </a:highlight>
                        </a:rPr>
                        <a:t>Increased Water breaks </a:t>
                      </a:r>
                    </a:p>
                  </a:txBody>
                  <a:tcPr>
                    <a:solidFill>
                      <a:srgbClr val="FFFF00"/>
                    </a:solidFill>
                  </a:tcPr>
                </a:tc>
                <a:extLst>
                  <a:ext uri="{0D108BD9-81ED-4DB2-BD59-A6C34878D82A}">
                    <a16:rowId xmlns:a16="http://schemas.microsoft.com/office/drawing/2014/main" xmlns="" val="4206343974"/>
                  </a:ext>
                </a:extLst>
              </a:tr>
              <a:tr h="837557">
                <a:tc>
                  <a:txBody>
                    <a:bodyPr/>
                    <a:lstStyle/>
                    <a:p>
                      <a:pPr algn="ctr" fontAlgn="t"/>
                      <a:r>
                        <a:rPr lang="en-US" sz="1200" b="1">
                          <a:effectLst/>
                          <a:latin typeface="inherit"/>
                        </a:rPr>
                        <a:t>Extreme Caution</a:t>
                      </a:r>
                      <a:endParaRPr lang="en-US" sz="1200">
                        <a:effectLst/>
                      </a:endParaRPr>
                    </a:p>
                  </a:txBody>
                  <a:tcPr marL="9525" marR="9525" marT="9525" marB="9525">
                    <a:solidFill>
                      <a:srgbClr val="FFC000"/>
                    </a:solidFill>
                  </a:tcPr>
                </a:tc>
                <a:tc>
                  <a:txBody>
                    <a:bodyPr/>
                    <a:lstStyle/>
                    <a:p>
                      <a:pPr algn="ctr" fontAlgn="t"/>
                      <a:r>
                        <a:rPr lang="en-US" sz="1200" b="1" dirty="0">
                          <a:effectLst/>
                          <a:latin typeface="inherit"/>
                        </a:rPr>
                        <a:t>91°F - 103°F</a:t>
                      </a:r>
                      <a:endParaRPr lang="en-US" sz="1200" dirty="0">
                        <a:effectLst/>
                      </a:endParaRPr>
                    </a:p>
                  </a:txBody>
                  <a:tcPr marL="9525" marR="9525" marT="9525" marB="9525">
                    <a:solidFill>
                      <a:srgbClr val="FFC000"/>
                    </a:solidFill>
                  </a:tcPr>
                </a:tc>
                <a:tc>
                  <a:txBody>
                    <a:bodyPr/>
                    <a:lstStyle/>
                    <a:p>
                      <a:pPr algn="ctr" fontAlgn="t"/>
                      <a:r>
                        <a:rPr lang="en-US" sz="1200" b="1">
                          <a:effectLst/>
                          <a:latin typeface="inherit"/>
                        </a:rPr>
                        <a:t>Heat stroke, heat cramps, or heat exhaustion possible with prolonged exposure and/or physical activity</a:t>
                      </a:r>
                      <a:endParaRPr lang="en-US" sz="1200">
                        <a:effectLst/>
                      </a:endParaRPr>
                    </a:p>
                  </a:txBody>
                  <a:tcPr marL="9525" marR="9525" marT="9525" marB="9525">
                    <a:solidFill>
                      <a:srgbClr val="FFC000"/>
                    </a:solidFill>
                  </a:tcPr>
                </a:tc>
                <a:tc>
                  <a:txBody>
                    <a:bodyPr/>
                    <a:lstStyle/>
                    <a:p>
                      <a:r>
                        <a:rPr lang="en-US" sz="1200" dirty="0"/>
                        <a:t>Increased water breaks, shortened practices. </a:t>
                      </a:r>
                    </a:p>
                    <a:p>
                      <a:r>
                        <a:rPr lang="en-US" sz="1200" dirty="0"/>
                        <a:t>Micros Cancelled </a:t>
                      </a:r>
                    </a:p>
                    <a:p>
                      <a:r>
                        <a:rPr lang="en-US" sz="1200" dirty="0"/>
                        <a:t> </a:t>
                      </a:r>
                    </a:p>
                  </a:txBody>
                  <a:tcPr>
                    <a:solidFill>
                      <a:srgbClr val="FFC000"/>
                    </a:solidFill>
                  </a:tcPr>
                </a:tc>
                <a:extLst>
                  <a:ext uri="{0D108BD9-81ED-4DB2-BD59-A6C34878D82A}">
                    <a16:rowId xmlns:a16="http://schemas.microsoft.com/office/drawing/2014/main" xmlns="" val="2989664940"/>
                  </a:ext>
                </a:extLst>
              </a:tr>
              <a:tr h="0">
                <a:tc>
                  <a:txBody>
                    <a:bodyPr/>
                    <a:lstStyle/>
                    <a:p>
                      <a:pPr algn="ctr" fontAlgn="t"/>
                      <a:r>
                        <a:rPr lang="en-US" sz="1200" b="1">
                          <a:effectLst/>
                          <a:latin typeface="inherit"/>
                        </a:rPr>
                        <a:t>Danger</a:t>
                      </a:r>
                      <a:endParaRPr lang="en-US" sz="1200">
                        <a:effectLst/>
                      </a:endParaRPr>
                    </a:p>
                  </a:txBody>
                  <a:tcPr marL="9525" marR="9525" marT="9525" marB="9525">
                    <a:solidFill>
                      <a:srgbClr val="FF0000"/>
                    </a:solidFill>
                  </a:tcPr>
                </a:tc>
                <a:tc>
                  <a:txBody>
                    <a:bodyPr/>
                    <a:lstStyle/>
                    <a:p>
                      <a:pPr algn="ctr" fontAlgn="t"/>
                      <a:r>
                        <a:rPr lang="en-US" sz="1200" b="1" dirty="0">
                          <a:effectLst/>
                          <a:latin typeface="inherit"/>
                        </a:rPr>
                        <a:t>104°F  or higher</a:t>
                      </a:r>
                      <a:endParaRPr lang="en-US" sz="1200" dirty="0">
                        <a:effectLst/>
                      </a:endParaRPr>
                    </a:p>
                  </a:txBody>
                  <a:tcPr marL="9525" marR="9525" marT="9525" marB="9525">
                    <a:solidFill>
                      <a:srgbClr val="FF0000"/>
                    </a:solidFill>
                  </a:tcPr>
                </a:tc>
                <a:tc>
                  <a:txBody>
                    <a:bodyPr/>
                    <a:lstStyle/>
                    <a:p>
                      <a:pPr algn="ctr" fontAlgn="t"/>
                      <a:r>
                        <a:rPr lang="en-US" sz="1200" b="1" dirty="0">
                          <a:effectLst/>
                          <a:latin typeface="inherit"/>
                        </a:rPr>
                        <a:t>Heat cramps or heat exhaustion likely, and heat stroke possible with prolonged exposure and/or physical activity</a:t>
                      </a:r>
                      <a:endParaRPr lang="en-US" sz="1200" dirty="0">
                        <a:effectLst/>
                      </a:endParaRPr>
                    </a:p>
                  </a:txBody>
                  <a:tcPr marL="9525" marR="9525" marT="9525" marB="9525">
                    <a:solidFill>
                      <a:srgbClr val="FF0000"/>
                    </a:solidFill>
                  </a:tcPr>
                </a:tc>
                <a:tc>
                  <a:txBody>
                    <a:bodyPr/>
                    <a:lstStyle/>
                    <a:p>
                      <a:r>
                        <a:rPr lang="en-US" sz="1200" dirty="0"/>
                        <a:t>All Practices and Games Cancelled </a:t>
                      </a:r>
                    </a:p>
                  </a:txBody>
                  <a:tcPr>
                    <a:solidFill>
                      <a:srgbClr val="FF0000"/>
                    </a:solidFill>
                  </a:tcPr>
                </a:tc>
                <a:extLst>
                  <a:ext uri="{0D108BD9-81ED-4DB2-BD59-A6C34878D82A}">
                    <a16:rowId xmlns:a16="http://schemas.microsoft.com/office/drawing/2014/main" xmlns="" val="83567646"/>
                  </a:ext>
                </a:extLst>
              </a:tr>
              <a:tr h="257710">
                <a:tc>
                  <a:txBody>
                    <a:bodyPr/>
                    <a:lstStyle/>
                    <a:p>
                      <a:pPr algn="ctr" fontAlgn="t"/>
                      <a:endParaRPr lang="en-US" sz="1200" dirty="0">
                        <a:effectLst/>
                      </a:endParaRPr>
                    </a:p>
                  </a:txBody>
                  <a:tcPr marL="9525" marR="9525" marT="9525" marB="9525">
                    <a:solidFill>
                      <a:srgbClr val="C00000"/>
                    </a:solidFill>
                  </a:tcPr>
                </a:tc>
                <a:tc>
                  <a:txBody>
                    <a:bodyPr/>
                    <a:lstStyle/>
                    <a:p>
                      <a:pPr algn="ctr" fontAlgn="t"/>
                      <a:endParaRPr lang="en-US" sz="1200" dirty="0">
                        <a:effectLst/>
                      </a:endParaRPr>
                    </a:p>
                  </a:txBody>
                  <a:tcPr marL="9525" marR="9525" marT="9525" marB="9525">
                    <a:solidFill>
                      <a:srgbClr val="C00000"/>
                    </a:solidFill>
                  </a:tcPr>
                </a:tc>
                <a:tc>
                  <a:txBody>
                    <a:bodyPr/>
                    <a:lstStyle/>
                    <a:p>
                      <a:pPr algn="ctr" fontAlgn="t"/>
                      <a:endParaRPr lang="en-US" sz="1200" dirty="0">
                        <a:effectLst/>
                      </a:endParaRPr>
                    </a:p>
                  </a:txBody>
                  <a:tcPr marL="9525" marR="9525" marT="9525" marB="9525">
                    <a:solidFill>
                      <a:srgbClr val="C00000"/>
                    </a:solidFill>
                  </a:tcPr>
                </a:tc>
                <a:tc>
                  <a:txBody>
                    <a:bodyPr/>
                    <a:lstStyle/>
                    <a:p>
                      <a:endParaRPr lang="en-US" sz="1200" dirty="0"/>
                    </a:p>
                  </a:txBody>
                  <a:tcPr>
                    <a:solidFill>
                      <a:srgbClr val="C00000"/>
                    </a:solidFill>
                  </a:tcPr>
                </a:tc>
                <a:extLst>
                  <a:ext uri="{0D108BD9-81ED-4DB2-BD59-A6C34878D82A}">
                    <a16:rowId xmlns:a16="http://schemas.microsoft.com/office/drawing/2014/main" xmlns="" val="3317685960"/>
                  </a:ext>
                </a:extLst>
              </a:tr>
            </a:tbl>
          </a:graphicData>
        </a:graphic>
      </p:graphicFrame>
    </p:spTree>
    <p:extLst>
      <p:ext uri="{BB962C8B-B14F-4D97-AF65-F5344CB8AC3E}">
        <p14:creationId xmlns:p14="http://schemas.microsoft.com/office/powerpoint/2010/main" xmlns="" val="27486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69B4C-B95E-1AEC-ABDF-4A3B6E7643F2}"/>
              </a:ext>
            </a:extLst>
          </p:cNvPr>
          <p:cNvSpPr>
            <a:spLocks noGrp="1"/>
          </p:cNvSpPr>
          <p:nvPr>
            <p:ph type="title"/>
          </p:nvPr>
        </p:nvSpPr>
        <p:spPr>
          <a:xfrm>
            <a:off x="838200" y="2651125"/>
            <a:ext cx="10515600" cy="1325563"/>
          </a:xfrm>
        </p:spPr>
        <p:txBody>
          <a:bodyPr/>
          <a:lstStyle/>
          <a:p>
            <a:pPr algn="ctr"/>
            <a:r>
              <a:rPr lang="en-US" dirty="0"/>
              <a:t>Cold Weather</a:t>
            </a:r>
            <a:br>
              <a:rPr lang="en-US" dirty="0"/>
            </a:br>
            <a:r>
              <a:rPr lang="en-US" dirty="0"/>
              <a:t>Guidelines and Injury Prevention/Treatment</a:t>
            </a:r>
          </a:p>
        </p:txBody>
      </p:sp>
    </p:spTree>
    <p:extLst>
      <p:ext uri="{BB962C8B-B14F-4D97-AF65-F5344CB8AC3E}">
        <p14:creationId xmlns:p14="http://schemas.microsoft.com/office/powerpoint/2010/main" xmlns="" val="23394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F4F11-9E6F-8BE1-A3B5-D8659AA27C18}"/>
              </a:ext>
            </a:extLst>
          </p:cNvPr>
          <p:cNvSpPr>
            <a:spLocks noGrp="1"/>
          </p:cNvSpPr>
          <p:nvPr>
            <p:ph type="title"/>
          </p:nvPr>
        </p:nvSpPr>
        <p:spPr>
          <a:xfrm>
            <a:off x="454155" y="181369"/>
            <a:ext cx="4722408" cy="676656"/>
          </a:xfrm>
        </p:spPr>
        <p:txBody>
          <a:bodyPr>
            <a:normAutofit fontScale="90000"/>
          </a:bodyPr>
          <a:lstStyle/>
          <a:p>
            <a:r>
              <a:rPr lang="en-US" sz="4400" dirty="0"/>
              <a:t>Windchill</a:t>
            </a:r>
            <a:r>
              <a:rPr lang="en-US" sz="4900" dirty="0"/>
              <a:t> Chart</a:t>
            </a:r>
          </a:p>
        </p:txBody>
      </p:sp>
      <p:sp>
        <p:nvSpPr>
          <p:cNvPr id="5" name="Text Placeholder 4">
            <a:extLst>
              <a:ext uri="{FF2B5EF4-FFF2-40B4-BE49-F238E27FC236}">
                <a16:creationId xmlns:a16="http://schemas.microsoft.com/office/drawing/2014/main" xmlns="" id="{84D73EC5-A993-E1FC-A25E-14D60810EEDC}"/>
              </a:ext>
            </a:extLst>
          </p:cNvPr>
          <p:cNvSpPr>
            <a:spLocks noGrp="1"/>
          </p:cNvSpPr>
          <p:nvPr>
            <p:ph type="body" sz="half" idx="2"/>
          </p:nvPr>
        </p:nvSpPr>
        <p:spPr>
          <a:xfrm>
            <a:off x="0" y="1092293"/>
            <a:ext cx="5505519" cy="5192332"/>
          </a:xfrm>
        </p:spPr>
        <p:txBody>
          <a:bodyPr>
            <a:normAutofit/>
          </a:bodyPr>
          <a:lstStyle/>
          <a:p>
            <a:pPr algn="l" fontAlgn="base"/>
            <a:r>
              <a:rPr lang="en-US" b="0" i="0" u="none" strike="noStrike" dirty="0">
                <a:solidFill>
                  <a:srgbClr val="000000"/>
                </a:solidFill>
                <a:effectLst/>
              </a:rPr>
              <a:t>The NWS Wind Chill Temperature (WCT) index uses advances in science, technology, and computer modeling to provide an accurate, understandable, and useful formula for calculating the dangers from winter winds and freezing temperatures. The index does the following:</a:t>
            </a:r>
          </a:p>
          <a:p>
            <a:pPr algn="l" fontAlgn="base">
              <a:buFont typeface="Arial" panose="020B0604020202020204" pitchFamily="34" charset="0"/>
              <a:buChar char="•"/>
            </a:pPr>
            <a:r>
              <a:rPr lang="en-US" b="0" i="0" u="none" strike="noStrike" dirty="0">
                <a:solidFill>
                  <a:srgbClr val="000000"/>
                </a:solidFill>
                <a:effectLst/>
              </a:rPr>
              <a:t>Calculates wind speed at an average height of 5 feet, the typical height of an adult human face, based on readings from the national standard height of 33 feet, which is the typical height of an anemometer</a:t>
            </a:r>
          </a:p>
          <a:p>
            <a:pPr algn="l" fontAlgn="base">
              <a:buFont typeface="Arial" panose="020B0604020202020204" pitchFamily="34" charset="0"/>
              <a:buChar char="•"/>
            </a:pPr>
            <a:r>
              <a:rPr lang="en-US" b="0" i="0" u="none" strike="noStrike" dirty="0">
                <a:solidFill>
                  <a:srgbClr val="000000"/>
                </a:solidFill>
                <a:effectLst/>
              </a:rPr>
              <a:t>Is based on a human face model</a:t>
            </a:r>
          </a:p>
          <a:p>
            <a:pPr algn="l" fontAlgn="base">
              <a:buFont typeface="Arial" panose="020B0604020202020204" pitchFamily="34" charset="0"/>
              <a:buChar char="•"/>
            </a:pPr>
            <a:r>
              <a:rPr lang="en-US" b="0" i="0" u="none" strike="noStrike" dirty="0">
                <a:solidFill>
                  <a:srgbClr val="000000"/>
                </a:solidFill>
                <a:effectLst/>
              </a:rPr>
              <a:t>Incorporates heat transfer theory based on heat loss from the body to its surroundings, during cold and breezy/windy days</a:t>
            </a:r>
          </a:p>
          <a:p>
            <a:pPr algn="l" fontAlgn="base">
              <a:buFont typeface="Arial" panose="020B0604020202020204" pitchFamily="34" charset="0"/>
              <a:buChar char="•"/>
            </a:pPr>
            <a:r>
              <a:rPr lang="en-US" b="0" i="0" u="none" strike="noStrike" dirty="0">
                <a:solidFill>
                  <a:srgbClr val="000000"/>
                </a:solidFill>
                <a:effectLst/>
              </a:rPr>
              <a:t>Lowers the calm wind threshold to 3 mph</a:t>
            </a:r>
          </a:p>
          <a:p>
            <a:pPr algn="l" fontAlgn="base">
              <a:buFont typeface="Arial" panose="020B0604020202020204" pitchFamily="34" charset="0"/>
              <a:buChar char="•"/>
            </a:pPr>
            <a:r>
              <a:rPr lang="en-US" b="0" i="0" u="none" strike="noStrike" dirty="0">
                <a:solidFill>
                  <a:srgbClr val="000000"/>
                </a:solidFill>
                <a:effectLst/>
              </a:rPr>
              <a:t>Uses a consistent standard for skin tissue resistance</a:t>
            </a:r>
          </a:p>
          <a:p>
            <a:pPr algn="l" fontAlgn="base">
              <a:buFont typeface="Arial" panose="020B0604020202020204" pitchFamily="34" charset="0"/>
              <a:buChar char="•"/>
            </a:pPr>
            <a:r>
              <a:rPr lang="en-US" b="0" i="0" u="none" strike="noStrike" dirty="0">
                <a:solidFill>
                  <a:srgbClr val="000000"/>
                </a:solidFill>
                <a:effectLst/>
              </a:rPr>
              <a:t>Assumes no impact from the sun, i.e., clear night sky.</a:t>
            </a:r>
          </a:p>
          <a:p>
            <a:pPr algn="l" fontAlgn="base">
              <a:buFont typeface="Arial" panose="020B0604020202020204" pitchFamily="34" charset="0"/>
              <a:buChar char="•"/>
            </a:pPr>
            <a:r>
              <a:rPr lang="en-US" b="0" i="0" u="none" strike="noStrike" dirty="0" smtClean="0">
                <a:solidFill>
                  <a:srgbClr val="000000"/>
                </a:solidFill>
                <a:effectLst/>
              </a:rPr>
              <a:t>Source</a:t>
            </a:r>
            <a:r>
              <a:rPr lang="en-US" b="0" i="0" u="none" strike="noStrike" dirty="0">
                <a:solidFill>
                  <a:srgbClr val="000000"/>
                </a:solidFill>
                <a:effectLst/>
              </a:rPr>
              <a:t>: </a:t>
            </a:r>
            <a:r>
              <a:rPr lang="en-US" b="0" i="0" u="none" strike="noStrike" dirty="0">
                <a:solidFill>
                  <a:srgbClr val="000000"/>
                </a:solidFill>
                <a:effectLst/>
                <a:hlinkClick r:id="rId2"/>
              </a:rPr>
              <a:t>https://www.weather.gov/safety/cold-wind-chill-chart</a:t>
            </a:r>
            <a:r>
              <a:rPr lang="en-US" b="0" i="0" u="none" strike="noStrike" dirty="0">
                <a:solidFill>
                  <a:srgbClr val="000000"/>
                </a:solidFill>
                <a:effectLst/>
              </a:rPr>
              <a:t> </a:t>
            </a:r>
          </a:p>
          <a:p>
            <a:endParaRPr lang="en-US" dirty="0"/>
          </a:p>
        </p:txBody>
      </p:sp>
      <p:pic>
        <p:nvPicPr>
          <p:cNvPr id="6" name="Content Placeholder 5">
            <a:extLst>
              <a:ext uri="{FF2B5EF4-FFF2-40B4-BE49-F238E27FC236}">
                <a16:creationId xmlns:a16="http://schemas.microsoft.com/office/drawing/2014/main" xmlns="" id="{13F24CC0-939A-1837-78F6-C8633CD5F98E}"/>
              </a:ext>
            </a:extLst>
          </p:cNvPr>
          <p:cNvPicPr>
            <a:picLocks noGrp="1" noChangeAspect="1"/>
          </p:cNvPicPr>
          <p:nvPr>
            <p:ph idx="1"/>
          </p:nvPr>
        </p:nvPicPr>
        <p:blipFill>
          <a:blip r:embed="rId3"/>
          <a:stretch>
            <a:fillRect/>
          </a:stretch>
        </p:blipFill>
        <p:spPr>
          <a:xfrm>
            <a:off x="5656334" y="1204400"/>
            <a:ext cx="6172200" cy="3495047"/>
          </a:xfrm>
          <a:prstGeom prst="rect">
            <a:avLst/>
          </a:prstGeom>
        </p:spPr>
      </p:pic>
    </p:spTree>
    <p:extLst>
      <p:ext uri="{BB962C8B-B14F-4D97-AF65-F5344CB8AC3E}">
        <p14:creationId xmlns:p14="http://schemas.microsoft.com/office/powerpoint/2010/main" xmlns="" val="37637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07A2457-5DE3-30E9-FFDD-36EB24CE4E40}"/>
              </a:ext>
            </a:extLst>
          </p:cNvPr>
          <p:cNvSpPr>
            <a:spLocks noGrp="1"/>
          </p:cNvSpPr>
          <p:nvPr>
            <p:ph type="title"/>
          </p:nvPr>
        </p:nvSpPr>
        <p:spPr>
          <a:xfrm>
            <a:off x="88392" y="128619"/>
            <a:ext cx="10515600" cy="430403"/>
          </a:xfrm>
        </p:spPr>
        <p:txBody>
          <a:bodyPr>
            <a:normAutofit/>
          </a:bodyPr>
          <a:lstStyle/>
          <a:p>
            <a:r>
              <a:rPr lang="en-US" sz="1800" dirty="0">
                <a:effectLst/>
                <a:latin typeface="Calibri,Bold"/>
              </a:rPr>
              <a:t>Procedure for Athletic Participation in the COLD </a:t>
            </a:r>
            <a:endParaRPr lang="en-US" dirty="0"/>
          </a:p>
        </p:txBody>
      </p:sp>
      <p:sp>
        <p:nvSpPr>
          <p:cNvPr id="9" name="Content Placeholder 8">
            <a:extLst>
              <a:ext uri="{FF2B5EF4-FFF2-40B4-BE49-F238E27FC236}">
                <a16:creationId xmlns:a16="http://schemas.microsoft.com/office/drawing/2014/main" xmlns="" id="{F256136B-67A7-7D4E-7454-0F7854D76832}"/>
              </a:ext>
            </a:extLst>
          </p:cNvPr>
          <p:cNvSpPr>
            <a:spLocks noGrp="1"/>
          </p:cNvSpPr>
          <p:nvPr>
            <p:ph sz="half" idx="1"/>
          </p:nvPr>
        </p:nvSpPr>
        <p:spPr>
          <a:xfrm>
            <a:off x="88392" y="559022"/>
            <a:ext cx="5736336" cy="5445443"/>
          </a:xfrm>
        </p:spPr>
        <p:txBody>
          <a:bodyPr>
            <a:normAutofit/>
          </a:bodyPr>
          <a:lstStyle/>
          <a:p>
            <a:pPr marL="0" indent="0">
              <a:buNone/>
            </a:pPr>
            <a:r>
              <a:rPr lang="en-US" sz="1600" dirty="0">
                <a:effectLst/>
              </a:rPr>
              <a:t>STEPS FOR MONITORING COLD WEATHER: </a:t>
            </a:r>
          </a:p>
          <a:p>
            <a:pPr marL="0" indent="0">
              <a:buNone/>
            </a:pPr>
            <a:r>
              <a:rPr lang="en-US" sz="1600" dirty="0">
                <a:effectLst/>
              </a:rPr>
              <a:t>  Weather should be monitored by designated athletic department personnel (Athletic Trainer if present) and an advisory should be issued to school coaching staff when applicable. Usually by email the day prior to the event warning of the potential, and the day of the event with potential modifications. </a:t>
            </a:r>
          </a:p>
          <a:p>
            <a:pPr marL="0" indent="0">
              <a:buNone/>
            </a:pPr>
            <a:r>
              <a:rPr lang="en-US" sz="1600" dirty="0">
                <a:effectLst/>
              </a:rPr>
              <a:t>  Temperature, wind speed, and wind chill will be monitored. </a:t>
            </a:r>
          </a:p>
          <a:p>
            <a:pPr marL="0" indent="0">
              <a:buNone/>
            </a:pPr>
            <a:r>
              <a:rPr lang="en-US" sz="1600" dirty="0">
                <a:effectLst/>
              </a:rPr>
              <a:t>  Club </a:t>
            </a:r>
            <a:r>
              <a:rPr lang="en-US" sz="1600" dirty="0"/>
              <a:t>and Game </a:t>
            </a:r>
            <a:r>
              <a:rPr lang="en-US" sz="1600" dirty="0">
                <a:effectLst/>
              </a:rPr>
              <a:t>officials will use a Wind Chill Index </a:t>
            </a:r>
            <a:r>
              <a:rPr lang="en-US" sz="1600" dirty="0" smtClean="0">
                <a:effectLst/>
              </a:rPr>
              <a:t>Chart</a:t>
            </a:r>
          </a:p>
          <a:p>
            <a:pPr marL="0" indent="0">
              <a:buNone/>
            </a:pPr>
            <a:r>
              <a:rPr lang="en-US" sz="1600" dirty="0" smtClean="0">
                <a:effectLst/>
              </a:rPr>
              <a:t>(</a:t>
            </a:r>
            <a:r>
              <a:rPr lang="en-US" sz="1600" dirty="0">
                <a:effectLst/>
              </a:rPr>
              <a:t>Chart 1) as a measurement for impending weather situations and adjust outside activities as necessary using the Activity Modification Table 1 </a:t>
            </a:r>
          </a:p>
          <a:p>
            <a:pPr marL="457200" lvl="1" indent="0">
              <a:buNone/>
            </a:pPr>
            <a:r>
              <a:rPr lang="en-US" sz="1600" dirty="0">
                <a:effectLst/>
              </a:rPr>
              <a:t>o The Wind Chill Index considers effects of temperature and wind speed (see Chart 1 below) o Keeping in mind that precipitation increases risk dramatically</a:t>
            </a:r>
            <a:br>
              <a:rPr lang="en-US" sz="1600" dirty="0">
                <a:effectLst/>
              </a:rPr>
            </a:br>
            <a:r>
              <a:rPr lang="en-US" sz="1600" dirty="0">
                <a:effectLst/>
              </a:rPr>
              <a:t>o This chart is available at:  </a:t>
            </a:r>
            <a:r>
              <a:rPr lang="en-US" sz="1600" dirty="0">
                <a:solidFill>
                  <a:srgbClr val="0000FF"/>
                </a:solidFill>
                <a:effectLst/>
                <a:hlinkClick r:id="rId2"/>
              </a:rPr>
              <a:t>http://www.nws.noaa.gov/om/winter/windchill.shtml</a:t>
            </a:r>
            <a:r>
              <a:rPr lang="en-US" sz="1600" dirty="0">
                <a:solidFill>
                  <a:srgbClr val="0000FF"/>
                </a:solidFill>
              </a:rPr>
              <a:t> </a:t>
            </a:r>
            <a:endParaRPr lang="en-US" sz="1600" dirty="0">
              <a:effectLst/>
            </a:endParaRPr>
          </a:p>
          <a:p>
            <a:pPr marL="0" indent="0">
              <a:buNone/>
            </a:pPr>
            <a:r>
              <a:rPr lang="en-US" sz="1600" dirty="0">
                <a:effectLst/>
              </a:rPr>
              <a:t> Based on information from the National Weather Service, local weather stations and local/on-site Cold Index measurements, determine the risk of potential danger to participants. Issue a warning and implement the practice or game plan for that day to be distributed to all coaches. </a:t>
            </a:r>
          </a:p>
        </p:txBody>
      </p:sp>
      <p:graphicFrame>
        <p:nvGraphicFramePr>
          <p:cNvPr id="5" name="Table 5">
            <a:extLst>
              <a:ext uri="{FF2B5EF4-FFF2-40B4-BE49-F238E27FC236}">
                <a16:creationId xmlns:a16="http://schemas.microsoft.com/office/drawing/2014/main" xmlns="" id="{795748BB-4683-4A43-ECBC-86475FDBA91C}"/>
              </a:ext>
            </a:extLst>
          </p:cNvPr>
          <p:cNvGraphicFramePr>
            <a:graphicFrameLocks noGrp="1"/>
          </p:cNvGraphicFramePr>
          <p:nvPr>
            <p:ph sz="half" idx="2"/>
            <p:extLst>
              <p:ext uri="{D42A27DB-BD31-4B8C-83A1-F6EECF244321}">
                <p14:modId xmlns:p14="http://schemas.microsoft.com/office/powerpoint/2010/main" xmlns="" val="1610318301"/>
              </p:ext>
            </p:extLst>
          </p:nvPr>
        </p:nvGraphicFramePr>
        <p:xfrm>
          <a:off x="6281931" y="559625"/>
          <a:ext cx="5504686" cy="3931920"/>
        </p:xfrm>
        <a:graphic>
          <a:graphicData uri="http://schemas.openxmlformats.org/drawingml/2006/table">
            <a:tbl>
              <a:tblPr firstRow="1" bandRow="1">
                <a:tableStyleId>{5C22544A-7EE6-4342-B048-85BDC9FD1C3A}</a:tableStyleId>
              </a:tblPr>
              <a:tblGrid>
                <a:gridCol w="842958">
                  <a:extLst>
                    <a:ext uri="{9D8B030D-6E8A-4147-A177-3AD203B41FA5}">
                      <a16:colId xmlns:a16="http://schemas.microsoft.com/office/drawing/2014/main" xmlns="" val="785136524"/>
                    </a:ext>
                  </a:extLst>
                </a:gridCol>
                <a:gridCol w="1177584">
                  <a:extLst>
                    <a:ext uri="{9D8B030D-6E8A-4147-A177-3AD203B41FA5}">
                      <a16:colId xmlns:a16="http://schemas.microsoft.com/office/drawing/2014/main" xmlns="" val="3384857750"/>
                    </a:ext>
                  </a:extLst>
                </a:gridCol>
                <a:gridCol w="3484144">
                  <a:extLst>
                    <a:ext uri="{9D8B030D-6E8A-4147-A177-3AD203B41FA5}">
                      <a16:colId xmlns:a16="http://schemas.microsoft.com/office/drawing/2014/main" xmlns="" val="2683382646"/>
                    </a:ext>
                  </a:extLst>
                </a:gridCol>
              </a:tblGrid>
              <a:tr h="124555">
                <a:tc>
                  <a:txBody>
                    <a:bodyPr/>
                    <a:lstStyle/>
                    <a:p>
                      <a:r>
                        <a:rPr lang="en-US" sz="1200" dirty="0"/>
                        <a:t>Risk</a:t>
                      </a:r>
                    </a:p>
                  </a:txBody>
                  <a:tcPr/>
                </a:tc>
                <a:tc>
                  <a:txBody>
                    <a:bodyPr/>
                    <a:lstStyle/>
                    <a:p>
                      <a:r>
                        <a:rPr lang="en-US" sz="1200" dirty="0"/>
                        <a:t>Temp/Wind Chill</a:t>
                      </a:r>
                    </a:p>
                  </a:txBody>
                  <a:tcPr/>
                </a:tc>
                <a:tc>
                  <a:txBody>
                    <a:bodyPr/>
                    <a:lstStyle/>
                    <a:p>
                      <a:r>
                        <a:rPr lang="en-US" sz="1200" dirty="0"/>
                        <a:t>Modifications</a:t>
                      </a:r>
                    </a:p>
                  </a:txBody>
                  <a:tcPr/>
                </a:tc>
                <a:extLst>
                  <a:ext uri="{0D108BD9-81ED-4DB2-BD59-A6C34878D82A}">
                    <a16:rowId xmlns:a16="http://schemas.microsoft.com/office/drawing/2014/main" xmlns="" val="2343853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Low Risk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30F &amp; below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Outside participation allowed w/appropriate^ clothing </a:t>
                      </a:r>
                      <a:endParaRPr lang="en-US" sz="1200" dirty="0"/>
                    </a:p>
                    <a:p>
                      <a:endParaRPr lang="en-US" sz="1200" dirty="0"/>
                    </a:p>
                  </a:txBody>
                  <a:tcPr/>
                </a:tc>
                <a:extLst>
                  <a:ext uri="{0D108BD9-81ED-4DB2-BD59-A6C34878D82A}">
                    <a16:rowId xmlns:a16="http://schemas.microsoft.com/office/drawing/2014/main" xmlns="" val="35275744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Moderate Risk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25F &amp; below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Mandate additional protective clothing (hat, gloves, layers) Limit practice time to 60-90 minutes/15 min rewarm Provide re-warming facilities (warm dry environment, fluids, blankets, hot packs) </a:t>
                      </a:r>
                      <a:endParaRPr lang="en-US" sz="1200" dirty="0"/>
                    </a:p>
                    <a:p>
                      <a:endParaRPr lang="en-US" sz="1200" dirty="0"/>
                    </a:p>
                  </a:txBody>
                  <a:tcPr/>
                </a:tc>
                <a:extLst>
                  <a:ext uri="{0D108BD9-81ED-4DB2-BD59-A6C34878D82A}">
                    <a16:rowId xmlns:a16="http://schemas.microsoft.com/office/drawing/2014/main" xmlns="" val="42917664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High Risk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15F &amp; below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All participants must have appropriate clothing as above Cover all exposed skin (cover helmet ear holes)</a:t>
                      </a:r>
                      <a:br>
                        <a:rPr lang="en-US" sz="1200" kern="1200" dirty="0">
                          <a:solidFill>
                            <a:schemeClr val="dk1"/>
                          </a:solidFill>
                          <a:effectLst/>
                          <a:latin typeface="+mn-lt"/>
                          <a:ea typeface="+mn-ea"/>
                          <a:cs typeface="+mn-cs"/>
                        </a:rPr>
                      </a:br>
                      <a:r>
                        <a:rPr lang="en-US" sz="1200" kern="1200" dirty="0">
                          <a:solidFill>
                            <a:schemeClr val="dk1"/>
                          </a:solidFill>
                          <a:effectLst/>
                          <a:latin typeface="+mn-lt"/>
                          <a:ea typeface="+mn-ea"/>
                          <a:cs typeface="+mn-cs"/>
                        </a:rPr>
                        <a:t>Outside participation limited to 45 minutes/15min rewarm Provide re-warming facilities (warm dry environment, fluids, blankets, hot packs) </a:t>
                      </a:r>
                      <a:endParaRPr lang="en-US" sz="1200" dirty="0"/>
                    </a:p>
                  </a:txBody>
                  <a:tcPr/>
                </a:tc>
                <a:extLst>
                  <a:ext uri="{0D108BD9-81ED-4DB2-BD59-A6C34878D82A}">
                    <a16:rowId xmlns:a16="http://schemas.microsoft.com/office/drawing/2014/main" xmlns="" val="4059850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Extreme Risk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0F or below </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Termination of all outside activities * # </a:t>
                      </a:r>
                      <a:endParaRPr lang="en-US" sz="1200" dirty="0"/>
                    </a:p>
                    <a:p>
                      <a:endParaRPr lang="en-US" sz="1200" dirty="0"/>
                    </a:p>
                  </a:txBody>
                  <a:tcPr/>
                </a:tc>
                <a:extLst>
                  <a:ext uri="{0D108BD9-81ED-4DB2-BD59-A6C34878D82A}">
                    <a16:rowId xmlns:a16="http://schemas.microsoft.com/office/drawing/2014/main" xmlns="" val="3548517125"/>
                  </a:ext>
                </a:extLst>
              </a:tr>
            </a:tbl>
          </a:graphicData>
        </a:graphic>
      </p:graphicFrame>
    </p:spTree>
    <p:extLst>
      <p:ext uri="{BB962C8B-B14F-4D97-AF65-F5344CB8AC3E}">
        <p14:creationId xmlns:p14="http://schemas.microsoft.com/office/powerpoint/2010/main" xmlns="" val="428141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21BEE-7D11-84C1-97B5-8AC500B07778}"/>
              </a:ext>
            </a:extLst>
          </p:cNvPr>
          <p:cNvSpPr>
            <a:spLocks noGrp="1"/>
          </p:cNvSpPr>
          <p:nvPr>
            <p:ph type="title"/>
          </p:nvPr>
        </p:nvSpPr>
        <p:spPr>
          <a:xfrm>
            <a:off x="309838" y="190251"/>
            <a:ext cx="10515600" cy="749300"/>
          </a:xfrm>
        </p:spPr>
        <p:txBody>
          <a:bodyPr>
            <a:normAutofit/>
          </a:bodyPr>
          <a:lstStyle/>
          <a:p>
            <a:r>
              <a:rPr lang="en-US" sz="2400" dirty="0"/>
              <a:t>Most Common Cold Injury</a:t>
            </a:r>
          </a:p>
        </p:txBody>
      </p:sp>
      <p:sp>
        <p:nvSpPr>
          <p:cNvPr id="3" name="Content Placeholder 2">
            <a:extLst>
              <a:ext uri="{FF2B5EF4-FFF2-40B4-BE49-F238E27FC236}">
                <a16:creationId xmlns:a16="http://schemas.microsoft.com/office/drawing/2014/main" xmlns="" id="{E14AF6AD-AA62-7313-A6C3-9895A8AAD858}"/>
              </a:ext>
            </a:extLst>
          </p:cNvPr>
          <p:cNvSpPr>
            <a:spLocks noGrp="1"/>
          </p:cNvSpPr>
          <p:nvPr>
            <p:ph idx="1"/>
          </p:nvPr>
        </p:nvSpPr>
        <p:spPr>
          <a:xfrm>
            <a:off x="178181" y="1188933"/>
            <a:ext cx="11168062" cy="5305425"/>
          </a:xfrm>
        </p:spPr>
        <p:txBody>
          <a:bodyPr>
            <a:normAutofit fontScale="47500" lnSpcReduction="20000"/>
          </a:bodyPr>
          <a:lstStyle/>
          <a:p>
            <a:r>
              <a:rPr lang="en-US" sz="3800" b="1" i="0" u="none" strike="noStrike" dirty="0" smtClean="0">
                <a:solidFill>
                  <a:srgbClr val="5F5B61"/>
                </a:solidFill>
                <a:effectLst/>
                <a:latin typeface="+mj-lt"/>
              </a:rPr>
              <a:t>Frostbite</a:t>
            </a:r>
          </a:p>
          <a:p>
            <a:pPr marL="457200" lvl="1" indent="0">
              <a:buNone/>
            </a:pPr>
            <a:r>
              <a:rPr lang="en-US" sz="3800" b="1" i="0" u="none" strike="noStrike" dirty="0" smtClean="0">
                <a:solidFill>
                  <a:srgbClr val="5F5B61"/>
                </a:solidFill>
                <a:effectLst/>
                <a:latin typeface="+mj-lt"/>
              </a:rPr>
              <a:t>Frostbite </a:t>
            </a:r>
            <a:r>
              <a:rPr lang="en-US" sz="3800" b="1" i="0" u="none" strike="noStrike" dirty="0">
                <a:solidFill>
                  <a:srgbClr val="5F5B61"/>
                </a:solidFill>
                <a:effectLst/>
                <a:latin typeface="+mj-lt"/>
              </a:rPr>
              <a:t>occurs when tissue freezes. Frostbite can be in exposed skin, e.g. nose, ears, cheeks, but also occurs in hands and feet, because vasoconstriction lowers peripheral tissue temperature significantly. Numbness or a “wooden” feeling is usually the first symptom of frostbite in the hands and feet. With frostbite to exposed facial skin, however, there can be a burning feeling. Freezing of the tissue is often relatively painless. Re-warming is accompanied by sharp, aching pain and persistent loss of light touch sensation.</a:t>
            </a:r>
          </a:p>
          <a:p>
            <a:pPr marL="457200" lvl="1" indent="0">
              <a:buNone/>
            </a:pPr>
            <a:r>
              <a:rPr lang="en-US" sz="3800" b="1" dirty="0">
                <a:solidFill>
                  <a:srgbClr val="5F5B61"/>
                </a:solidFill>
                <a:latin typeface="+mj-lt"/>
              </a:rPr>
              <a:t>The risk of frostbite increases as temperature decreases. With appropriate precautions, the risk of frostbite can be less than five percent when ambient temperature is above 5 degrees F. But increased surveillance of athletes is appropriate when the wind chill falls below minus 18 degrees F, since exposed facial skin then freezes in 30 minutes or less. At these temperatures, consideration should be given to postponing or shortening athletic events. Predetermined school policies bring neutrality to that decision and help the public to anticipate it. Several apps are available for calculation of wind chill.</a:t>
            </a:r>
          </a:p>
          <a:p>
            <a:pPr marL="457200" lvl="1" indent="0">
              <a:buNone/>
            </a:pPr>
            <a:endParaRPr lang="en-US" sz="3800" b="1" i="0" u="none" strike="noStrike" dirty="0">
              <a:solidFill>
                <a:srgbClr val="5F5B61"/>
              </a:solidFill>
              <a:effectLst/>
              <a:latin typeface="+mj-lt"/>
            </a:endParaRPr>
          </a:p>
          <a:p>
            <a:pPr algn="l"/>
            <a:r>
              <a:rPr lang="en-US" sz="3800" b="1" i="0" u="none" strike="noStrike" dirty="0">
                <a:solidFill>
                  <a:srgbClr val="5F5B61"/>
                </a:solidFill>
                <a:effectLst/>
                <a:latin typeface="+mj-lt"/>
              </a:rPr>
              <a:t>Hypothermia </a:t>
            </a:r>
          </a:p>
          <a:p>
            <a:pPr marL="457200" lvl="1" indent="0">
              <a:buNone/>
            </a:pPr>
            <a:r>
              <a:rPr lang="en-US" sz="3800" b="1" i="0" u="none" strike="noStrike" dirty="0">
                <a:solidFill>
                  <a:srgbClr val="5F5B61"/>
                </a:solidFill>
                <a:effectLst/>
                <a:latin typeface="+mj-lt"/>
              </a:rPr>
              <a:t>Hypothermia is the core temperature below 35C (95F). In mild hypothermia, an athlete feels cold, shivers, is apathetic and withdrawn, and demonstrates impaired athletic and mental performance. Coaches and athletes must recognize and respond to these early symptoms so as to avoid more severe hypothermia</a:t>
            </a:r>
            <a:r>
              <a:rPr lang="en-US" sz="3800" b="1" dirty="0">
                <a:solidFill>
                  <a:srgbClr val="5F5B61"/>
                </a:solidFill>
                <a:latin typeface="+mj-lt"/>
              </a:rPr>
              <a:t>. </a:t>
            </a:r>
          </a:p>
          <a:p>
            <a:pPr marL="457200" lvl="1" indent="0">
              <a:buNone/>
            </a:pPr>
            <a:r>
              <a:rPr lang="en-US" sz="3800" b="1" dirty="0">
                <a:solidFill>
                  <a:srgbClr val="5F5B61"/>
                </a:solidFill>
                <a:latin typeface="+mj-lt"/>
              </a:rPr>
              <a:t>Hypothermia symptoms can be confused with concussion, hypoglycemia or drug use. As core temperature continues to fall, there is confusion, sleepiness, slurred speech and irrational thinking and behavior. Severe hypothermia causes cardiac arrhythmia and arrest. Efforts to resuscitate must persist until re-warming has been achieved.</a:t>
            </a:r>
          </a:p>
          <a:p>
            <a:pPr marL="457200" lvl="1" indent="0">
              <a:buNone/>
            </a:pPr>
            <a:endParaRPr lang="en-US" sz="3800" b="0" i="0" u="none" strike="noStrike" dirty="0">
              <a:solidFill>
                <a:srgbClr val="5F5B61"/>
              </a:solidFill>
              <a:effectLst/>
              <a:latin typeface="+mj-lt"/>
            </a:endParaRPr>
          </a:p>
          <a:p>
            <a:endParaRPr lang="en-US" sz="3800" dirty="0">
              <a:solidFill>
                <a:srgbClr val="5F5B61"/>
              </a:solidFill>
              <a:latin typeface="+mj-lt"/>
            </a:endParaRPr>
          </a:p>
          <a:p>
            <a:pPr algn="l"/>
            <a:endParaRPr lang="en-US" b="0" i="0" u="none" strike="noStrike" dirty="0">
              <a:solidFill>
                <a:srgbClr val="5F5B61"/>
              </a:solidFill>
              <a:effectLst/>
              <a:latin typeface="open_sansregular"/>
            </a:endParaRPr>
          </a:p>
          <a:p>
            <a:endParaRPr lang="en-US" dirty="0"/>
          </a:p>
        </p:txBody>
      </p:sp>
    </p:spTree>
    <p:extLst>
      <p:ext uri="{BB962C8B-B14F-4D97-AF65-F5344CB8AC3E}">
        <p14:creationId xmlns:p14="http://schemas.microsoft.com/office/powerpoint/2010/main" xmlns="" val="4063157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46022</TotalTime>
  <Words>1774</Words>
  <Application>Microsoft Office PowerPoint</Application>
  <PresentationFormat>Custom</PresentationFormat>
  <Paragraphs>162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Weather Policies for Games Air Quality, Heat, Cold &amp; Lightning</vt:lpstr>
      <vt:lpstr>Reschedules</vt:lpstr>
      <vt:lpstr>Air Quality</vt:lpstr>
      <vt:lpstr>Air Quality – Criteria and Sources </vt:lpstr>
      <vt:lpstr>Heat Safety</vt:lpstr>
      <vt:lpstr>Cold Weather Guidelines and Injury Prevention/Treatment</vt:lpstr>
      <vt:lpstr>Windchill Chart</vt:lpstr>
      <vt:lpstr>Procedure for Athletic Participation in the COLD </vt:lpstr>
      <vt:lpstr>Most Common Cold Injury</vt:lpstr>
      <vt:lpstr>Prevention of Cold Injury</vt:lpstr>
      <vt:lpstr>Lightning</vt:lpstr>
      <vt:lpstr>Slide 12</vt:lpstr>
      <vt:lpstr>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Policy</dc:title>
  <dc:creator>Microsoft Office User</dc:creator>
  <cp:lastModifiedBy>NCYSA</cp:lastModifiedBy>
  <cp:revision>27</cp:revision>
  <dcterms:created xsi:type="dcterms:W3CDTF">2022-09-21T23:01:16Z</dcterms:created>
  <dcterms:modified xsi:type="dcterms:W3CDTF">2023-08-22T21:47:18Z</dcterms:modified>
</cp:coreProperties>
</file>